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0" r:id="rId1"/>
  </p:sldMasterIdLst>
  <p:notesMasterIdLst>
    <p:notesMasterId r:id="rId17"/>
  </p:notesMasterIdLst>
  <p:sldIdLst>
    <p:sldId id="395" r:id="rId2"/>
    <p:sldId id="361" r:id="rId3"/>
    <p:sldId id="418" r:id="rId4"/>
    <p:sldId id="420" r:id="rId5"/>
    <p:sldId id="419" r:id="rId6"/>
    <p:sldId id="407" r:id="rId7"/>
    <p:sldId id="413" r:id="rId8"/>
    <p:sldId id="410" r:id="rId9"/>
    <p:sldId id="414" r:id="rId10"/>
    <p:sldId id="415" r:id="rId11"/>
    <p:sldId id="416" r:id="rId12"/>
    <p:sldId id="417" r:id="rId13"/>
    <p:sldId id="405" r:id="rId14"/>
    <p:sldId id="406" r:id="rId15"/>
    <p:sldId id="394" r:id="rId16"/>
  </p:sldIdLst>
  <p:sldSz cx="9144000" cy="6858000" type="screen4x3"/>
  <p:notesSz cx="6884988" cy="100187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5F24"/>
    <a:srgbClr val="CC99FF"/>
    <a:srgbClr val="FFCCFF"/>
    <a:srgbClr val="800080"/>
    <a:srgbClr val="FF3300"/>
    <a:srgbClr val="CC0066"/>
    <a:srgbClr val="0066FF"/>
    <a:srgbClr val="FFFF99"/>
    <a:srgbClr val="FF9933"/>
    <a:srgbClr val="B047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749" autoAdjust="0"/>
    <p:restoredTop sz="94660"/>
  </p:normalViewPr>
  <p:slideViewPr>
    <p:cSldViewPr>
      <p:cViewPr varScale="1">
        <p:scale>
          <a:sx n="49" d="100"/>
          <a:sy n="49" d="100"/>
        </p:scale>
        <p:origin x="-5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2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84377A-ADD9-44C5-B200-F60B4D4509FA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fr-FR"/>
        </a:p>
      </dgm:t>
    </dgm:pt>
    <dgm:pt modelId="{BE7EFFE0-E963-4B76-AFFB-F34575853B32}" type="pres">
      <dgm:prSet presAssocID="{3C84377A-ADD9-44C5-B200-F60B4D4509F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</dgm:ptLst>
  <dgm:cxnLst>
    <dgm:cxn modelId="{B545ADE7-BA71-4C6E-9BE9-1AA454497366}" type="presOf" srcId="{3C84377A-ADD9-44C5-B200-F60B4D4509FA}" destId="{BE7EFFE0-E963-4B76-AFFB-F34575853B32}" srcOrd="0" destOrd="0" presId="urn:microsoft.com/office/officeart/2005/8/layout/vList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6FD6BC-1B52-45B4-B98D-1204BB3D4C36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1ACE5E4-4B56-42C2-B882-F78B5A6E455B}">
      <dgm:prSet phldrT="[Texte]" custT="1"/>
      <dgm:spPr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</dgm:spPr>
      <dgm:t>
        <a:bodyPr/>
        <a:lstStyle/>
        <a:p>
          <a:pPr algn="ctr" rtl="1"/>
          <a:r>
            <a:rPr lang="ar-DZ" sz="2800" dirty="0" smtClean="0">
              <a:solidFill>
                <a:srgbClr val="800080"/>
              </a:solidFill>
            </a:rPr>
            <a:t>القرض الاستهلاكي</a:t>
          </a:r>
          <a:endParaRPr lang="fr-FR" sz="2800" dirty="0" smtClean="0">
            <a:solidFill>
              <a:srgbClr val="800080"/>
            </a:solidFill>
          </a:endParaRPr>
        </a:p>
        <a:p>
          <a:pPr algn="ctr" rtl="1"/>
          <a:r>
            <a:rPr lang="fr-FR" sz="1800" dirty="0" smtClean="0">
              <a:solidFill>
                <a:srgbClr val="800080"/>
              </a:solidFill>
            </a:rPr>
            <a:t>Crédit à la consommation</a:t>
          </a:r>
          <a:endParaRPr lang="fr-FR" sz="1800" dirty="0">
            <a:solidFill>
              <a:srgbClr val="800080"/>
            </a:solidFill>
          </a:endParaRPr>
        </a:p>
      </dgm:t>
    </dgm:pt>
    <dgm:pt modelId="{25251BB7-C736-4DAF-AF6B-3B44BC624EDF}" type="parTrans" cxnId="{D3EB9093-A450-403F-988E-04AA62D3F052}">
      <dgm:prSet/>
      <dgm:spPr/>
      <dgm:t>
        <a:bodyPr/>
        <a:lstStyle/>
        <a:p>
          <a:endParaRPr lang="fr-FR"/>
        </a:p>
      </dgm:t>
    </dgm:pt>
    <dgm:pt modelId="{C14BC61B-9BE3-484B-83F8-AFF8684D0C9A}" type="sibTrans" cxnId="{D3EB9093-A450-403F-988E-04AA62D3F052}">
      <dgm:prSet/>
      <dgm:spPr/>
      <dgm:t>
        <a:bodyPr/>
        <a:lstStyle/>
        <a:p>
          <a:endParaRPr lang="fr-FR"/>
        </a:p>
      </dgm:t>
    </dgm:pt>
    <dgm:pt modelId="{D25215B4-99E1-43A6-B18C-F1DD43BE6370}">
      <dgm:prSet custT="1"/>
      <dgm:spPr>
        <a:solidFill>
          <a:schemeClr val="bg1"/>
        </a:solidFill>
        <a:ln w="53975">
          <a:solidFill>
            <a:srgbClr val="7030A0"/>
          </a:solidFill>
        </a:ln>
      </dgm:spPr>
      <dgm:t>
        <a:bodyPr/>
        <a:lstStyle/>
        <a:p>
          <a:pPr algn="just" rtl="1"/>
          <a:r>
            <a:rPr lang="ar-DZ" sz="2500" b="0" dirty="0" smtClean="0"/>
            <a:t>هو كل بيع لسلعة يكون الدفع فيها على أقساط مؤجلا أو مجزأ، يتم بموجب عقد يسمى عقد القرض، في مدة تفوق </a:t>
          </a:r>
          <a:r>
            <a:rPr lang="ar-DZ" sz="2000" b="0" dirty="0" smtClean="0">
              <a:solidFill>
                <a:srgbClr val="FF0000"/>
              </a:solidFill>
            </a:rPr>
            <a:t>03</a:t>
          </a:r>
          <a:r>
            <a:rPr lang="ar-DZ" sz="2000" b="0" dirty="0" smtClean="0"/>
            <a:t> </a:t>
          </a:r>
          <a:r>
            <a:rPr lang="ar-DZ" sz="2500" b="0" dirty="0" smtClean="0"/>
            <a:t>أشهر </a:t>
          </a:r>
          <a:r>
            <a:rPr lang="ar-DZ" sz="2500" b="0" dirty="0" err="1" smtClean="0"/>
            <a:t>و</a:t>
          </a:r>
          <a:r>
            <a:rPr lang="ar-DZ" sz="2500" b="0" dirty="0" smtClean="0"/>
            <a:t> لا تتجاوز </a:t>
          </a:r>
          <a:r>
            <a:rPr lang="ar-DZ" sz="2000" b="0" dirty="0" smtClean="0">
              <a:solidFill>
                <a:srgbClr val="FF0000"/>
              </a:solidFill>
            </a:rPr>
            <a:t>60</a:t>
          </a:r>
          <a:r>
            <a:rPr lang="ar-DZ" sz="2500" b="0" dirty="0" smtClean="0"/>
            <a:t> شهرا( أي </a:t>
          </a:r>
          <a:r>
            <a:rPr lang="ar-DZ" sz="2500" b="0" dirty="0" smtClean="0">
              <a:solidFill>
                <a:srgbClr val="FF0000"/>
              </a:solidFill>
            </a:rPr>
            <a:t>خمس سنوات</a:t>
          </a:r>
          <a:r>
            <a:rPr lang="ar-DZ" sz="2500" b="0" dirty="0" smtClean="0"/>
            <a:t>). </a:t>
          </a:r>
          <a:endParaRPr lang="fr-FR" sz="2500" dirty="0"/>
        </a:p>
      </dgm:t>
    </dgm:pt>
    <dgm:pt modelId="{C8FAC557-C667-4723-AFA6-F067EB9676FF}" type="parTrans" cxnId="{CC159903-9780-4BB9-8504-9365B1CBEDA7}">
      <dgm:prSet/>
      <dgm:spPr/>
      <dgm:t>
        <a:bodyPr/>
        <a:lstStyle/>
        <a:p>
          <a:endParaRPr lang="fr-FR"/>
        </a:p>
      </dgm:t>
    </dgm:pt>
    <dgm:pt modelId="{4D636032-108C-4C5A-A86F-4EBF6229F385}" type="sibTrans" cxnId="{CC159903-9780-4BB9-8504-9365B1CBEDA7}">
      <dgm:prSet/>
      <dgm:spPr/>
      <dgm:t>
        <a:bodyPr/>
        <a:lstStyle/>
        <a:p>
          <a:endParaRPr lang="fr-FR"/>
        </a:p>
      </dgm:t>
    </dgm:pt>
    <dgm:pt modelId="{FDD58228-E713-40DF-A876-5EC67453B0B5}" type="pres">
      <dgm:prSet presAssocID="{0F6FD6BC-1B52-45B4-B98D-1204BB3D4C36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7DBD46F2-9662-492C-9F7E-B8C84F42BE91}" type="pres">
      <dgm:prSet presAssocID="{A1ACE5E4-4B56-42C2-B882-F78B5A6E455B}" presName="posSpace" presStyleCnt="0"/>
      <dgm:spPr/>
    </dgm:pt>
    <dgm:pt modelId="{9B20CA99-E8C3-4DFB-BBE2-0F71486113A7}" type="pres">
      <dgm:prSet presAssocID="{A1ACE5E4-4B56-42C2-B882-F78B5A6E455B}" presName="vertFlow" presStyleCnt="0"/>
      <dgm:spPr/>
    </dgm:pt>
    <dgm:pt modelId="{CBB9BB67-CD30-4AA2-94AE-F6510E2B6D53}" type="pres">
      <dgm:prSet presAssocID="{A1ACE5E4-4B56-42C2-B882-F78B5A6E455B}" presName="topSpace" presStyleCnt="0"/>
      <dgm:spPr/>
    </dgm:pt>
    <dgm:pt modelId="{5C4558E7-A17C-4183-A125-955CD18F5774}" type="pres">
      <dgm:prSet presAssocID="{A1ACE5E4-4B56-42C2-B882-F78B5A6E455B}" presName="firstComp" presStyleCnt="0"/>
      <dgm:spPr/>
    </dgm:pt>
    <dgm:pt modelId="{3AF43533-EF62-4285-9A0C-5359817665DB}" type="pres">
      <dgm:prSet presAssocID="{A1ACE5E4-4B56-42C2-B882-F78B5A6E455B}" presName="firstChild" presStyleLbl="bgAccFollowNode1" presStyleIdx="0" presStyleCnt="1" custScaleX="139577" custScaleY="63218" custLinFactNeighborX="-26712" custLinFactNeighborY="9152"/>
      <dgm:spPr/>
      <dgm:t>
        <a:bodyPr/>
        <a:lstStyle/>
        <a:p>
          <a:endParaRPr lang="fr-FR"/>
        </a:p>
      </dgm:t>
    </dgm:pt>
    <dgm:pt modelId="{786BC9F0-05DB-4B9A-B408-2D3C048D8C1E}" type="pres">
      <dgm:prSet presAssocID="{A1ACE5E4-4B56-42C2-B882-F78B5A6E455B}" presName="firstChildTx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48B5F6C-0196-4D3C-90C0-554BE1DE189A}" type="pres">
      <dgm:prSet presAssocID="{A1ACE5E4-4B56-42C2-B882-F78B5A6E455B}" presName="negSpace" presStyleCnt="0"/>
      <dgm:spPr/>
    </dgm:pt>
    <dgm:pt modelId="{B6A35D61-0DDD-4F9C-A5A7-AE9A3942B0F3}" type="pres">
      <dgm:prSet presAssocID="{A1ACE5E4-4B56-42C2-B882-F78B5A6E455B}" presName="circle" presStyleLbl="node1" presStyleIdx="0" presStyleCnt="1" custScaleX="124361" custScaleY="55663" custLinFactNeighborX="34569" custLinFactNeighborY="-18818"/>
      <dgm:spPr/>
      <dgm:t>
        <a:bodyPr/>
        <a:lstStyle/>
        <a:p>
          <a:endParaRPr lang="fr-FR"/>
        </a:p>
      </dgm:t>
    </dgm:pt>
  </dgm:ptLst>
  <dgm:cxnLst>
    <dgm:cxn modelId="{C61FDB18-6227-428C-9A81-B02B75579C22}" type="presOf" srcId="{D25215B4-99E1-43A6-B18C-F1DD43BE6370}" destId="{3AF43533-EF62-4285-9A0C-5359817665DB}" srcOrd="0" destOrd="0" presId="urn:microsoft.com/office/officeart/2005/8/layout/hList9"/>
    <dgm:cxn modelId="{C8E9CB86-A45A-4CB9-BF76-08510287ECBA}" type="presOf" srcId="{A1ACE5E4-4B56-42C2-B882-F78B5A6E455B}" destId="{B6A35D61-0DDD-4F9C-A5A7-AE9A3942B0F3}" srcOrd="0" destOrd="0" presId="urn:microsoft.com/office/officeart/2005/8/layout/hList9"/>
    <dgm:cxn modelId="{33216C93-D9CF-4E90-B42C-9E5BEF7FB1C5}" type="presOf" srcId="{0F6FD6BC-1B52-45B4-B98D-1204BB3D4C36}" destId="{FDD58228-E713-40DF-A876-5EC67453B0B5}" srcOrd="0" destOrd="0" presId="urn:microsoft.com/office/officeart/2005/8/layout/hList9"/>
    <dgm:cxn modelId="{CC159903-9780-4BB9-8504-9365B1CBEDA7}" srcId="{A1ACE5E4-4B56-42C2-B882-F78B5A6E455B}" destId="{D25215B4-99E1-43A6-B18C-F1DD43BE6370}" srcOrd="0" destOrd="0" parTransId="{C8FAC557-C667-4723-AFA6-F067EB9676FF}" sibTransId="{4D636032-108C-4C5A-A86F-4EBF6229F385}"/>
    <dgm:cxn modelId="{D3EB9093-A450-403F-988E-04AA62D3F052}" srcId="{0F6FD6BC-1B52-45B4-B98D-1204BB3D4C36}" destId="{A1ACE5E4-4B56-42C2-B882-F78B5A6E455B}" srcOrd="0" destOrd="0" parTransId="{25251BB7-C736-4DAF-AF6B-3B44BC624EDF}" sibTransId="{C14BC61B-9BE3-484B-83F8-AFF8684D0C9A}"/>
    <dgm:cxn modelId="{226FA125-86C9-416E-9BB9-C361B3146610}" type="presOf" srcId="{D25215B4-99E1-43A6-B18C-F1DD43BE6370}" destId="{786BC9F0-05DB-4B9A-B408-2D3C048D8C1E}" srcOrd="1" destOrd="0" presId="urn:microsoft.com/office/officeart/2005/8/layout/hList9"/>
    <dgm:cxn modelId="{60508B08-2A22-4C8E-9B3A-23B879A44309}" type="presParOf" srcId="{FDD58228-E713-40DF-A876-5EC67453B0B5}" destId="{7DBD46F2-9662-492C-9F7E-B8C84F42BE91}" srcOrd="0" destOrd="0" presId="urn:microsoft.com/office/officeart/2005/8/layout/hList9"/>
    <dgm:cxn modelId="{9ADFF27F-7095-4BFE-A71A-5EBB28602C60}" type="presParOf" srcId="{FDD58228-E713-40DF-A876-5EC67453B0B5}" destId="{9B20CA99-E8C3-4DFB-BBE2-0F71486113A7}" srcOrd="1" destOrd="0" presId="urn:microsoft.com/office/officeart/2005/8/layout/hList9"/>
    <dgm:cxn modelId="{41849321-81FF-4CC7-8322-F9841C9BB6C5}" type="presParOf" srcId="{9B20CA99-E8C3-4DFB-BBE2-0F71486113A7}" destId="{CBB9BB67-CD30-4AA2-94AE-F6510E2B6D53}" srcOrd="0" destOrd="0" presId="urn:microsoft.com/office/officeart/2005/8/layout/hList9"/>
    <dgm:cxn modelId="{DAA811E2-7477-45D4-BF64-DC79EDCA4141}" type="presParOf" srcId="{9B20CA99-E8C3-4DFB-BBE2-0F71486113A7}" destId="{5C4558E7-A17C-4183-A125-955CD18F5774}" srcOrd="1" destOrd="0" presId="urn:microsoft.com/office/officeart/2005/8/layout/hList9"/>
    <dgm:cxn modelId="{D615C556-ACC8-4B6A-AAC1-E3AA32D6513E}" type="presParOf" srcId="{5C4558E7-A17C-4183-A125-955CD18F5774}" destId="{3AF43533-EF62-4285-9A0C-5359817665DB}" srcOrd="0" destOrd="0" presId="urn:microsoft.com/office/officeart/2005/8/layout/hList9"/>
    <dgm:cxn modelId="{169AC24C-5FE7-431B-9C44-7B176B41E46B}" type="presParOf" srcId="{5C4558E7-A17C-4183-A125-955CD18F5774}" destId="{786BC9F0-05DB-4B9A-B408-2D3C048D8C1E}" srcOrd="1" destOrd="0" presId="urn:microsoft.com/office/officeart/2005/8/layout/hList9"/>
    <dgm:cxn modelId="{7BE125C0-8F8D-4B31-B989-E195D7A97F8D}" type="presParOf" srcId="{FDD58228-E713-40DF-A876-5EC67453B0B5}" destId="{848B5F6C-0196-4D3C-90C0-554BE1DE189A}" srcOrd="2" destOrd="0" presId="urn:microsoft.com/office/officeart/2005/8/layout/hList9"/>
    <dgm:cxn modelId="{5569E8C4-281E-416D-8276-261F5A25E305}" type="presParOf" srcId="{FDD58228-E713-40DF-A876-5EC67453B0B5}" destId="{B6A35D61-0DDD-4F9C-A5A7-AE9A3942B0F3}" srcOrd="3" destOrd="0" presId="urn:microsoft.com/office/officeart/2005/8/layout/hList9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F6FD6BC-1B52-45B4-B98D-1204BB3D4C36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1ACE5E4-4B56-42C2-B882-F78B5A6E455B}">
      <dgm:prSet phldrT="[Texte]" custT="1"/>
      <dgm:spPr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</dgm:spPr>
      <dgm:t>
        <a:bodyPr/>
        <a:lstStyle/>
        <a:p>
          <a:r>
            <a:rPr lang="ar-DZ" sz="2400" dirty="0" smtClean="0">
              <a:solidFill>
                <a:srgbClr val="800080"/>
              </a:solidFill>
            </a:rPr>
            <a:t>عقـــد القـــرض</a:t>
          </a:r>
          <a:endParaRPr lang="fr-FR" sz="2400" dirty="0" smtClean="0">
            <a:solidFill>
              <a:srgbClr val="800080"/>
            </a:solidFill>
          </a:endParaRPr>
        </a:p>
        <a:p>
          <a:r>
            <a:rPr lang="fr-FR" sz="2400" dirty="0" smtClean="0">
              <a:solidFill>
                <a:srgbClr val="800080"/>
              </a:solidFill>
            </a:rPr>
            <a:t>Contrat de crédit</a:t>
          </a:r>
          <a:endParaRPr lang="fr-FR" sz="2400" dirty="0">
            <a:solidFill>
              <a:srgbClr val="800080"/>
            </a:solidFill>
          </a:endParaRPr>
        </a:p>
      </dgm:t>
    </dgm:pt>
    <dgm:pt modelId="{25251BB7-C736-4DAF-AF6B-3B44BC624EDF}" type="parTrans" cxnId="{D3EB9093-A450-403F-988E-04AA62D3F052}">
      <dgm:prSet/>
      <dgm:spPr/>
      <dgm:t>
        <a:bodyPr/>
        <a:lstStyle/>
        <a:p>
          <a:endParaRPr lang="fr-FR"/>
        </a:p>
      </dgm:t>
    </dgm:pt>
    <dgm:pt modelId="{C14BC61B-9BE3-484B-83F8-AFF8684D0C9A}" type="sibTrans" cxnId="{D3EB9093-A450-403F-988E-04AA62D3F052}">
      <dgm:prSet/>
      <dgm:spPr/>
      <dgm:t>
        <a:bodyPr/>
        <a:lstStyle/>
        <a:p>
          <a:endParaRPr lang="fr-FR"/>
        </a:p>
      </dgm:t>
    </dgm:pt>
    <dgm:pt modelId="{BFDFB37E-C5C9-45BE-B64E-95994CB0D0C9}">
      <dgm:prSet custT="1"/>
      <dgm:spPr>
        <a:solidFill>
          <a:schemeClr val="bg1"/>
        </a:solidFill>
        <a:ln w="41275">
          <a:solidFill>
            <a:srgbClr val="7030A0"/>
          </a:solidFill>
        </a:ln>
      </dgm:spPr>
      <dgm:t>
        <a:bodyPr/>
        <a:lstStyle/>
        <a:p>
          <a:pPr algn="just" rtl="1"/>
          <a:r>
            <a:rPr lang="ar-DZ" sz="2400" b="0" dirty="0" smtClean="0"/>
            <a:t>عقد يقبل بموجبه بائع أو مقرض أو يلتزم بالقبول تجاه مستهلك بقرض في شكل </a:t>
          </a:r>
          <a:r>
            <a:rPr lang="ar-DZ" sz="2400" b="0" dirty="0" err="1" smtClean="0"/>
            <a:t>سلفـة</a:t>
          </a:r>
          <a:r>
            <a:rPr lang="ar-DZ" sz="2400" b="0" dirty="0" smtClean="0"/>
            <a:t> تدفع في اجل أو أي دفع بالتقسيط مماثل، </a:t>
          </a:r>
          <a:r>
            <a:rPr lang="ar-DZ" sz="2400" b="0" dirty="0" err="1" smtClean="0"/>
            <a:t>و</a:t>
          </a:r>
          <a:r>
            <a:rPr lang="ar-DZ" sz="2400" b="0" dirty="0" smtClean="0"/>
            <a:t> يضمن التكلفة الكلية للقرض بما فيها الفوائد </a:t>
          </a:r>
          <a:r>
            <a:rPr lang="ar-DZ" sz="2400" b="0" dirty="0" err="1" smtClean="0"/>
            <a:t>و</a:t>
          </a:r>
          <a:r>
            <a:rPr lang="ar-DZ" sz="2400" b="0" dirty="0" smtClean="0"/>
            <a:t> المصاريف الأخرى</a:t>
          </a:r>
          <a:endParaRPr lang="fr-FR" sz="2100" dirty="0"/>
        </a:p>
      </dgm:t>
    </dgm:pt>
    <dgm:pt modelId="{407DED52-F073-4B37-9D7E-DFBABF8E7276}" type="sibTrans" cxnId="{C4F7E181-D29D-4FA6-BF45-5B9D9294CF5B}">
      <dgm:prSet/>
      <dgm:spPr/>
      <dgm:t>
        <a:bodyPr/>
        <a:lstStyle/>
        <a:p>
          <a:endParaRPr lang="fr-FR"/>
        </a:p>
      </dgm:t>
    </dgm:pt>
    <dgm:pt modelId="{23F9E954-5A1B-4132-81BF-B0326FDEFA47}" type="parTrans" cxnId="{C4F7E181-D29D-4FA6-BF45-5B9D9294CF5B}">
      <dgm:prSet/>
      <dgm:spPr/>
      <dgm:t>
        <a:bodyPr/>
        <a:lstStyle/>
        <a:p>
          <a:endParaRPr lang="fr-FR"/>
        </a:p>
      </dgm:t>
    </dgm:pt>
    <dgm:pt modelId="{FDD58228-E713-40DF-A876-5EC67453B0B5}" type="pres">
      <dgm:prSet presAssocID="{0F6FD6BC-1B52-45B4-B98D-1204BB3D4C36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7DBD46F2-9662-492C-9F7E-B8C84F42BE91}" type="pres">
      <dgm:prSet presAssocID="{A1ACE5E4-4B56-42C2-B882-F78B5A6E455B}" presName="posSpace" presStyleCnt="0"/>
      <dgm:spPr/>
    </dgm:pt>
    <dgm:pt modelId="{9B20CA99-E8C3-4DFB-BBE2-0F71486113A7}" type="pres">
      <dgm:prSet presAssocID="{A1ACE5E4-4B56-42C2-B882-F78B5A6E455B}" presName="vertFlow" presStyleCnt="0"/>
      <dgm:spPr/>
    </dgm:pt>
    <dgm:pt modelId="{CBB9BB67-CD30-4AA2-94AE-F6510E2B6D53}" type="pres">
      <dgm:prSet presAssocID="{A1ACE5E4-4B56-42C2-B882-F78B5A6E455B}" presName="topSpace" presStyleCnt="0"/>
      <dgm:spPr/>
    </dgm:pt>
    <dgm:pt modelId="{5C4558E7-A17C-4183-A125-955CD18F5774}" type="pres">
      <dgm:prSet presAssocID="{A1ACE5E4-4B56-42C2-B882-F78B5A6E455B}" presName="firstComp" presStyleCnt="0"/>
      <dgm:spPr/>
    </dgm:pt>
    <dgm:pt modelId="{3AF43533-EF62-4285-9A0C-5359817665DB}" type="pres">
      <dgm:prSet presAssocID="{A1ACE5E4-4B56-42C2-B882-F78B5A6E455B}" presName="firstChild" presStyleLbl="bgAccFollowNode1" presStyleIdx="0" presStyleCnt="1" custScaleX="130209" custScaleY="51605" custLinFactNeighborX="-20878" custLinFactNeighborY="19415"/>
      <dgm:spPr/>
      <dgm:t>
        <a:bodyPr/>
        <a:lstStyle/>
        <a:p>
          <a:endParaRPr lang="fr-FR"/>
        </a:p>
      </dgm:t>
    </dgm:pt>
    <dgm:pt modelId="{786BC9F0-05DB-4B9A-B408-2D3C048D8C1E}" type="pres">
      <dgm:prSet presAssocID="{A1ACE5E4-4B56-42C2-B882-F78B5A6E455B}" presName="firstChildTx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48B5F6C-0196-4D3C-90C0-554BE1DE189A}" type="pres">
      <dgm:prSet presAssocID="{A1ACE5E4-4B56-42C2-B882-F78B5A6E455B}" presName="negSpace" presStyleCnt="0"/>
      <dgm:spPr/>
    </dgm:pt>
    <dgm:pt modelId="{B6A35D61-0DDD-4F9C-A5A7-AE9A3942B0F3}" type="pres">
      <dgm:prSet presAssocID="{A1ACE5E4-4B56-42C2-B882-F78B5A6E455B}" presName="circle" presStyleLbl="node1" presStyleIdx="0" presStyleCnt="1" custScaleX="90017" custScaleY="55663" custLinFactNeighborX="43772" custLinFactNeighborY="-16188"/>
      <dgm:spPr/>
      <dgm:t>
        <a:bodyPr/>
        <a:lstStyle/>
        <a:p>
          <a:endParaRPr lang="fr-FR"/>
        </a:p>
      </dgm:t>
    </dgm:pt>
  </dgm:ptLst>
  <dgm:cxnLst>
    <dgm:cxn modelId="{72D840ED-992C-407D-8472-D6B5D0BA85BD}" type="presOf" srcId="{A1ACE5E4-4B56-42C2-B882-F78B5A6E455B}" destId="{B6A35D61-0DDD-4F9C-A5A7-AE9A3942B0F3}" srcOrd="0" destOrd="0" presId="urn:microsoft.com/office/officeart/2005/8/layout/hList9"/>
    <dgm:cxn modelId="{5B88E5A5-A7EE-4548-9048-51446A371A26}" type="presOf" srcId="{BFDFB37E-C5C9-45BE-B64E-95994CB0D0C9}" destId="{786BC9F0-05DB-4B9A-B408-2D3C048D8C1E}" srcOrd="1" destOrd="0" presId="urn:microsoft.com/office/officeart/2005/8/layout/hList9"/>
    <dgm:cxn modelId="{2D1AD508-D5F4-46DB-8CA8-DA905ED61F38}" type="presOf" srcId="{0F6FD6BC-1B52-45B4-B98D-1204BB3D4C36}" destId="{FDD58228-E713-40DF-A876-5EC67453B0B5}" srcOrd="0" destOrd="0" presId="urn:microsoft.com/office/officeart/2005/8/layout/hList9"/>
    <dgm:cxn modelId="{0AE75170-7F6A-4A5B-BBB7-30418E07AC15}" type="presOf" srcId="{BFDFB37E-C5C9-45BE-B64E-95994CB0D0C9}" destId="{3AF43533-EF62-4285-9A0C-5359817665DB}" srcOrd="0" destOrd="0" presId="urn:microsoft.com/office/officeart/2005/8/layout/hList9"/>
    <dgm:cxn modelId="{C4F7E181-D29D-4FA6-BF45-5B9D9294CF5B}" srcId="{A1ACE5E4-4B56-42C2-B882-F78B5A6E455B}" destId="{BFDFB37E-C5C9-45BE-B64E-95994CB0D0C9}" srcOrd="0" destOrd="0" parTransId="{23F9E954-5A1B-4132-81BF-B0326FDEFA47}" sibTransId="{407DED52-F073-4B37-9D7E-DFBABF8E7276}"/>
    <dgm:cxn modelId="{D3EB9093-A450-403F-988E-04AA62D3F052}" srcId="{0F6FD6BC-1B52-45B4-B98D-1204BB3D4C36}" destId="{A1ACE5E4-4B56-42C2-B882-F78B5A6E455B}" srcOrd="0" destOrd="0" parTransId="{25251BB7-C736-4DAF-AF6B-3B44BC624EDF}" sibTransId="{C14BC61B-9BE3-484B-83F8-AFF8684D0C9A}"/>
    <dgm:cxn modelId="{31509D89-216D-452D-95D6-BF1A7D6B7A9B}" type="presParOf" srcId="{FDD58228-E713-40DF-A876-5EC67453B0B5}" destId="{7DBD46F2-9662-492C-9F7E-B8C84F42BE91}" srcOrd="0" destOrd="0" presId="urn:microsoft.com/office/officeart/2005/8/layout/hList9"/>
    <dgm:cxn modelId="{70B4111C-FEC1-4469-83A1-5245CD2F144A}" type="presParOf" srcId="{FDD58228-E713-40DF-A876-5EC67453B0B5}" destId="{9B20CA99-E8C3-4DFB-BBE2-0F71486113A7}" srcOrd="1" destOrd="0" presId="urn:microsoft.com/office/officeart/2005/8/layout/hList9"/>
    <dgm:cxn modelId="{5CC16F07-326D-431A-A2A5-234057C1467A}" type="presParOf" srcId="{9B20CA99-E8C3-4DFB-BBE2-0F71486113A7}" destId="{CBB9BB67-CD30-4AA2-94AE-F6510E2B6D53}" srcOrd="0" destOrd="0" presId="urn:microsoft.com/office/officeart/2005/8/layout/hList9"/>
    <dgm:cxn modelId="{740C2952-B923-43E5-87A7-668AA8639B76}" type="presParOf" srcId="{9B20CA99-E8C3-4DFB-BBE2-0F71486113A7}" destId="{5C4558E7-A17C-4183-A125-955CD18F5774}" srcOrd="1" destOrd="0" presId="urn:microsoft.com/office/officeart/2005/8/layout/hList9"/>
    <dgm:cxn modelId="{0DAF067F-512E-4788-8709-6072EF736387}" type="presParOf" srcId="{5C4558E7-A17C-4183-A125-955CD18F5774}" destId="{3AF43533-EF62-4285-9A0C-5359817665DB}" srcOrd="0" destOrd="0" presId="urn:microsoft.com/office/officeart/2005/8/layout/hList9"/>
    <dgm:cxn modelId="{2AF915C8-DFF9-4A3E-A74E-A322276C6573}" type="presParOf" srcId="{5C4558E7-A17C-4183-A125-955CD18F5774}" destId="{786BC9F0-05DB-4B9A-B408-2D3C048D8C1E}" srcOrd="1" destOrd="0" presId="urn:microsoft.com/office/officeart/2005/8/layout/hList9"/>
    <dgm:cxn modelId="{A20DD5F7-C897-4C13-A7D1-30CAC3FE1D00}" type="presParOf" srcId="{FDD58228-E713-40DF-A876-5EC67453B0B5}" destId="{848B5F6C-0196-4D3C-90C0-554BE1DE189A}" srcOrd="2" destOrd="0" presId="urn:microsoft.com/office/officeart/2005/8/layout/hList9"/>
    <dgm:cxn modelId="{408C7853-C99A-49C7-96AC-C505D994A8E7}" type="presParOf" srcId="{FDD58228-E713-40DF-A876-5EC67453B0B5}" destId="{B6A35D61-0DDD-4F9C-A5A7-AE9A3942B0F3}" srcOrd="3" destOrd="0" presId="urn:microsoft.com/office/officeart/2005/8/layout/hList9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EF7A559-1B72-4638-B13D-02E1E683B968}" type="doc">
      <dgm:prSet loTypeId="urn:microsoft.com/office/officeart/2005/8/layout/radial5" loCatId="cycle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618E4D9-5824-416D-ADDE-23ED6B53853B}">
      <dgm:prSet phldrT="[Texte]" custT="1"/>
      <dgm:spPr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</dgm:spPr>
      <dgm:t>
        <a:bodyPr/>
        <a:lstStyle/>
        <a:p>
          <a:r>
            <a:rPr lang="ar-DZ" sz="2400" dirty="0" smtClean="0">
              <a:solidFill>
                <a:srgbClr val="7030A0"/>
              </a:solidFill>
            </a:rPr>
            <a:t>عناصر عقد القرض</a:t>
          </a:r>
          <a:endParaRPr lang="fr-FR" sz="2400" dirty="0" smtClean="0">
            <a:solidFill>
              <a:srgbClr val="7030A0"/>
            </a:solidFill>
          </a:endParaRPr>
        </a:p>
      </dgm:t>
    </dgm:pt>
    <dgm:pt modelId="{458B77EB-DA88-48F1-B955-E0632D5CD70D}" type="parTrans" cxnId="{1925A3FF-E41A-4208-9E5C-17B656411F43}">
      <dgm:prSet/>
      <dgm:spPr/>
      <dgm:t>
        <a:bodyPr/>
        <a:lstStyle/>
        <a:p>
          <a:endParaRPr lang="fr-FR"/>
        </a:p>
      </dgm:t>
    </dgm:pt>
    <dgm:pt modelId="{DFE2B3B5-D5D8-4F58-AAE0-8B02B88023B3}" type="sibTrans" cxnId="{1925A3FF-E41A-4208-9E5C-17B656411F43}">
      <dgm:prSet/>
      <dgm:spPr/>
      <dgm:t>
        <a:bodyPr/>
        <a:lstStyle/>
        <a:p>
          <a:endParaRPr lang="fr-FR"/>
        </a:p>
      </dgm:t>
    </dgm:pt>
    <dgm:pt modelId="{EAF0C278-A2CC-47A3-981B-29E2D4F86932}">
      <dgm:prSet phldrT="[Texte]"/>
      <dgm:spPr>
        <a:gradFill rotWithShape="0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</a:gradFill>
      </dgm:spPr>
      <dgm:t>
        <a:bodyPr/>
        <a:lstStyle/>
        <a:p>
          <a:r>
            <a:rPr lang="ar-DZ" dirty="0" smtClean="0"/>
            <a:t>المقرض</a:t>
          </a:r>
          <a:endParaRPr lang="fr-FR" dirty="0"/>
        </a:p>
      </dgm:t>
    </dgm:pt>
    <dgm:pt modelId="{AD9677A9-1992-4B11-8BD9-A5636666A92E}" type="parTrans" cxnId="{282A9E53-A165-4551-B2B2-C813C873D0A0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endParaRPr lang="fr-FR"/>
        </a:p>
      </dgm:t>
    </dgm:pt>
    <dgm:pt modelId="{66BE4698-7FCD-43C2-ABDB-FAA2C6493AE9}" type="sibTrans" cxnId="{282A9E53-A165-4551-B2B2-C813C873D0A0}">
      <dgm:prSet/>
      <dgm:spPr/>
      <dgm:t>
        <a:bodyPr/>
        <a:lstStyle/>
        <a:p>
          <a:endParaRPr lang="fr-FR"/>
        </a:p>
      </dgm:t>
    </dgm:pt>
    <dgm:pt modelId="{332ED150-1ABD-420B-98F2-468E3AEE6946}">
      <dgm:prSet phldrT="[Texte]"/>
      <dgm:spPr>
        <a:gradFill rotWithShape="0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</dgm:spPr>
      <dgm:t>
        <a:bodyPr/>
        <a:lstStyle/>
        <a:p>
          <a:r>
            <a:rPr lang="ar-DZ" dirty="0" smtClean="0"/>
            <a:t>المقترض</a:t>
          </a:r>
          <a:endParaRPr lang="fr-FR" dirty="0"/>
        </a:p>
      </dgm:t>
    </dgm:pt>
    <dgm:pt modelId="{8FF8F186-D57D-4F51-9524-AD3489DF07EF}" type="parTrans" cxnId="{D352DF62-9F89-4E42-96A5-0A5970B3136E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endParaRPr lang="fr-FR"/>
        </a:p>
      </dgm:t>
    </dgm:pt>
    <dgm:pt modelId="{E656A45B-2423-4458-9516-928E417AD3F0}" type="sibTrans" cxnId="{D352DF62-9F89-4E42-96A5-0A5970B3136E}">
      <dgm:prSet/>
      <dgm:spPr/>
      <dgm:t>
        <a:bodyPr/>
        <a:lstStyle/>
        <a:p>
          <a:endParaRPr lang="fr-FR"/>
        </a:p>
      </dgm:t>
    </dgm:pt>
    <dgm:pt modelId="{0356128F-3C9A-4AD0-85F7-7C4A862C345C}">
      <dgm:prSet phldrT="[Texte]"/>
      <dgm:spPr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</dgm:spPr>
      <dgm:t>
        <a:bodyPr/>
        <a:lstStyle/>
        <a:p>
          <a:r>
            <a:rPr lang="ar-DZ" dirty="0" smtClean="0"/>
            <a:t>البائع</a:t>
          </a:r>
          <a:endParaRPr lang="fr-FR" dirty="0"/>
        </a:p>
      </dgm:t>
    </dgm:pt>
    <dgm:pt modelId="{5F6F63C4-7267-4D39-9D8B-30F3E983C89C}" type="parTrans" cxnId="{C84E57CF-E9EF-4EBB-8CB0-709C0037DE4B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endParaRPr lang="fr-FR"/>
        </a:p>
      </dgm:t>
    </dgm:pt>
    <dgm:pt modelId="{B7F5744B-DB2B-4BDE-9D20-6A38613BF7E3}" type="sibTrans" cxnId="{C84E57CF-E9EF-4EBB-8CB0-709C0037DE4B}">
      <dgm:prSet/>
      <dgm:spPr/>
      <dgm:t>
        <a:bodyPr/>
        <a:lstStyle/>
        <a:p>
          <a:endParaRPr lang="fr-FR"/>
        </a:p>
      </dgm:t>
    </dgm:pt>
    <dgm:pt modelId="{E12BB86E-8010-4670-BCD9-0A326668278D}" type="pres">
      <dgm:prSet presAssocID="{6EF7A559-1B72-4638-B13D-02E1E683B96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30ACC43-EC6A-46F2-A4BA-DDBD62903E3F}" type="pres">
      <dgm:prSet presAssocID="{0618E4D9-5824-416D-ADDE-23ED6B53853B}" presName="centerShape" presStyleLbl="node0" presStyleIdx="0" presStyleCnt="1"/>
      <dgm:spPr/>
      <dgm:t>
        <a:bodyPr/>
        <a:lstStyle/>
        <a:p>
          <a:endParaRPr lang="fr-FR"/>
        </a:p>
      </dgm:t>
    </dgm:pt>
    <dgm:pt modelId="{690826A3-F41F-4F93-8A70-31AF2788C1A3}" type="pres">
      <dgm:prSet presAssocID="{AD9677A9-1992-4B11-8BD9-A5636666A92E}" presName="parTrans" presStyleLbl="sibTrans2D1" presStyleIdx="0" presStyleCnt="3"/>
      <dgm:spPr/>
      <dgm:t>
        <a:bodyPr/>
        <a:lstStyle/>
        <a:p>
          <a:endParaRPr lang="fr-FR"/>
        </a:p>
      </dgm:t>
    </dgm:pt>
    <dgm:pt modelId="{1DA0A74A-A0C5-415F-909A-390163ED6879}" type="pres">
      <dgm:prSet presAssocID="{AD9677A9-1992-4B11-8BD9-A5636666A92E}" presName="connectorText" presStyleLbl="sibTrans2D1" presStyleIdx="0" presStyleCnt="3"/>
      <dgm:spPr/>
      <dgm:t>
        <a:bodyPr/>
        <a:lstStyle/>
        <a:p>
          <a:endParaRPr lang="fr-FR"/>
        </a:p>
      </dgm:t>
    </dgm:pt>
    <dgm:pt modelId="{4168CDC1-3096-4271-BA8E-AA5C024EA2C6}" type="pres">
      <dgm:prSet presAssocID="{EAF0C278-A2CC-47A3-981B-29E2D4F8693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C4EFB15-12FF-484E-A684-E68BF217322F}" type="pres">
      <dgm:prSet presAssocID="{8FF8F186-D57D-4F51-9524-AD3489DF07EF}" presName="parTrans" presStyleLbl="sibTrans2D1" presStyleIdx="1" presStyleCnt="3"/>
      <dgm:spPr/>
      <dgm:t>
        <a:bodyPr/>
        <a:lstStyle/>
        <a:p>
          <a:endParaRPr lang="fr-FR"/>
        </a:p>
      </dgm:t>
    </dgm:pt>
    <dgm:pt modelId="{9577DE55-8261-4EFA-9066-385A325833CA}" type="pres">
      <dgm:prSet presAssocID="{8FF8F186-D57D-4F51-9524-AD3489DF07EF}" presName="connectorText" presStyleLbl="sibTrans2D1" presStyleIdx="1" presStyleCnt="3"/>
      <dgm:spPr/>
      <dgm:t>
        <a:bodyPr/>
        <a:lstStyle/>
        <a:p>
          <a:endParaRPr lang="fr-FR"/>
        </a:p>
      </dgm:t>
    </dgm:pt>
    <dgm:pt modelId="{9A042B09-D5C3-43DB-8F36-7A8A3592CFDF}" type="pres">
      <dgm:prSet presAssocID="{332ED150-1ABD-420B-98F2-468E3AEE694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80FB7F8-1164-4901-8034-4ED89D980852}" type="pres">
      <dgm:prSet presAssocID="{5F6F63C4-7267-4D39-9D8B-30F3E983C89C}" presName="parTrans" presStyleLbl="sibTrans2D1" presStyleIdx="2" presStyleCnt="3"/>
      <dgm:spPr/>
      <dgm:t>
        <a:bodyPr/>
        <a:lstStyle/>
        <a:p>
          <a:endParaRPr lang="fr-FR"/>
        </a:p>
      </dgm:t>
    </dgm:pt>
    <dgm:pt modelId="{DB6D32F5-7A01-4277-8BCB-C4315E77D740}" type="pres">
      <dgm:prSet presAssocID="{5F6F63C4-7267-4D39-9D8B-30F3E983C89C}" presName="connectorText" presStyleLbl="sibTrans2D1" presStyleIdx="2" presStyleCnt="3"/>
      <dgm:spPr/>
      <dgm:t>
        <a:bodyPr/>
        <a:lstStyle/>
        <a:p>
          <a:endParaRPr lang="fr-FR"/>
        </a:p>
      </dgm:t>
    </dgm:pt>
    <dgm:pt modelId="{A52DF956-D6C1-4C86-BDFE-1E7ED1AF328F}" type="pres">
      <dgm:prSet presAssocID="{0356128F-3C9A-4AD0-85F7-7C4A862C345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76C042A-630F-4956-AA53-D9B1BBA1B11E}" type="presOf" srcId="{8FF8F186-D57D-4F51-9524-AD3489DF07EF}" destId="{9577DE55-8261-4EFA-9066-385A325833CA}" srcOrd="1" destOrd="0" presId="urn:microsoft.com/office/officeart/2005/8/layout/radial5"/>
    <dgm:cxn modelId="{BA107C4C-9FE5-4187-B13B-6083D8F6A495}" type="presOf" srcId="{0356128F-3C9A-4AD0-85F7-7C4A862C345C}" destId="{A52DF956-D6C1-4C86-BDFE-1E7ED1AF328F}" srcOrd="0" destOrd="0" presId="urn:microsoft.com/office/officeart/2005/8/layout/radial5"/>
    <dgm:cxn modelId="{D352DF62-9F89-4E42-96A5-0A5970B3136E}" srcId="{0618E4D9-5824-416D-ADDE-23ED6B53853B}" destId="{332ED150-1ABD-420B-98F2-468E3AEE6946}" srcOrd="1" destOrd="0" parTransId="{8FF8F186-D57D-4F51-9524-AD3489DF07EF}" sibTransId="{E656A45B-2423-4458-9516-928E417AD3F0}"/>
    <dgm:cxn modelId="{4C34DD12-A5F2-4CE9-A304-237A37B0F56E}" type="presOf" srcId="{332ED150-1ABD-420B-98F2-468E3AEE6946}" destId="{9A042B09-D5C3-43DB-8F36-7A8A3592CFDF}" srcOrd="0" destOrd="0" presId="urn:microsoft.com/office/officeart/2005/8/layout/radial5"/>
    <dgm:cxn modelId="{1925A3FF-E41A-4208-9E5C-17B656411F43}" srcId="{6EF7A559-1B72-4638-B13D-02E1E683B968}" destId="{0618E4D9-5824-416D-ADDE-23ED6B53853B}" srcOrd="0" destOrd="0" parTransId="{458B77EB-DA88-48F1-B955-E0632D5CD70D}" sibTransId="{DFE2B3B5-D5D8-4F58-AAE0-8B02B88023B3}"/>
    <dgm:cxn modelId="{C0088D7B-8B94-46AC-A624-A7A982BC0F51}" type="presOf" srcId="{5F6F63C4-7267-4D39-9D8B-30F3E983C89C}" destId="{DB6D32F5-7A01-4277-8BCB-C4315E77D740}" srcOrd="1" destOrd="0" presId="urn:microsoft.com/office/officeart/2005/8/layout/radial5"/>
    <dgm:cxn modelId="{C330F726-C6B2-4486-9423-D036F9E728D2}" type="presOf" srcId="{8FF8F186-D57D-4F51-9524-AD3489DF07EF}" destId="{8C4EFB15-12FF-484E-A684-E68BF217322F}" srcOrd="0" destOrd="0" presId="urn:microsoft.com/office/officeart/2005/8/layout/radial5"/>
    <dgm:cxn modelId="{282A9E53-A165-4551-B2B2-C813C873D0A0}" srcId="{0618E4D9-5824-416D-ADDE-23ED6B53853B}" destId="{EAF0C278-A2CC-47A3-981B-29E2D4F86932}" srcOrd="0" destOrd="0" parTransId="{AD9677A9-1992-4B11-8BD9-A5636666A92E}" sibTransId="{66BE4698-7FCD-43C2-ABDB-FAA2C6493AE9}"/>
    <dgm:cxn modelId="{C84E57CF-E9EF-4EBB-8CB0-709C0037DE4B}" srcId="{0618E4D9-5824-416D-ADDE-23ED6B53853B}" destId="{0356128F-3C9A-4AD0-85F7-7C4A862C345C}" srcOrd="2" destOrd="0" parTransId="{5F6F63C4-7267-4D39-9D8B-30F3E983C89C}" sibTransId="{B7F5744B-DB2B-4BDE-9D20-6A38613BF7E3}"/>
    <dgm:cxn modelId="{AD499C54-E7C6-4CA4-B3C3-53BCA5863C78}" type="presOf" srcId="{AD9677A9-1992-4B11-8BD9-A5636666A92E}" destId="{690826A3-F41F-4F93-8A70-31AF2788C1A3}" srcOrd="0" destOrd="0" presId="urn:microsoft.com/office/officeart/2005/8/layout/radial5"/>
    <dgm:cxn modelId="{996A9CEC-BF37-4969-81AA-FD55675B94C6}" type="presOf" srcId="{0618E4D9-5824-416D-ADDE-23ED6B53853B}" destId="{130ACC43-EC6A-46F2-A4BA-DDBD62903E3F}" srcOrd="0" destOrd="0" presId="urn:microsoft.com/office/officeart/2005/8/layout/radial5"/>
    <dgm:cxn modelId="{0DD2F68F-7020-4B20-B38F-79EFCCEEB03A}" type="presOf" srcId="{EAF0C278-A2CC-47A3-981B-29E2D4F86932}" destId="{4168CDC1-3096-4271-BA8E-AA5C024EA2C6}" srcOrd="0" destOrd="0" presId="urn:microsoft.com/office/officeart/2005/8/layout/radial5"/>
    <dgm:cxn modelId="{0BE1E711-6131-40AE-B153-0DA5D9863C29}" type="presOf" srcId="{6EF7A559-1B72-4638-B13D-02E1E683B968}" destId="{E12BB86E-8010-4670-BCD9-0A326668278D}" srcOrd="0" destOrd="0" presId="urn:microsoft.com/office/officeart/2005/8/layout/radial5"/>
    <dgm:cxn modelId="{217D8B18-A210-450C-9F73-C97678D65DFB}" type="presOf" srcId="{AD9677A9-1992-4B11-8BD9-A5636666A92E}" destId="{1DA0A74A-A0C5-415F-909A-390163ED6879}" srcOrd="1" destOrd="0" presId="urn:microsoft.com/office/officeart/2005/8/layout/radial5"/>
    <dgm:cxn modelId="{B809FA84-2C49-43FD-94CB-EB829963B837}" type="presOf" srcId="{5F6F63C4-7267-4D39-9D8B-30F3E983C89C}" destId="{D80FB7F8-1164-4901-8034-4ED89D980852}" srcOrd="0" destOrd="0" presId="urn:microsoft.com/office/officeart/2005/8/layout/radial5"/>
    <dgm:cxn modelId="{72C43C31-C193-49FB-A25B-CCFEA817C022}" type="presParOf" srcId="{E12BB86E-8010-4670-BCD9-0A326668278D}" destId="{130ACC43-EC6A-46F2-A4BA-DDBD62903E3F}" srcOrd="0" destOrd="0" presId="urn:microsoft.com/office/officeart/2005/8/layout/radial5"/>
    <dgm:cxn modelId="{4FAFF9B8-9DB4-42EA-9BCA-241C74127A03}" type="presParOf" srcId="{E12BB86E-8010-4670-BCD9-0A326668278D}" destId="{690826A3-F41F-4F93-8A70-31AF2788C1A3}" srcOrd="1" destOrd="0" presId="urn:microsoft.com/office/officeart/2005/8/layout/radial5"/>
    <dgm:cxn modelId="{A343713D-5CDE-445C-A4D8-529F59C5D1B7}" type="presParOf" srcId="{690826A3-F41F-4F93-8A70-31AF2788C1A3}" destId="{1DA0A74A-A0C5-415F-909A-390163ED6879}" srcOrd="0" destOrd="0" presId="urn:microsoft.com/office/officeart/2005/8/layout/radial5"/>
    <dgm:cxn modelId="{7559A6BA-E1A8-4C2F-97FD-8F22F3D3D2C5}" type="presParOf" srcId="{E12BB86E-8010-4670-BCD9-0A326668278D}" destId="{4168CDC1-3096-4271-BA8E-AA5C024EA2C6}" srcOrd="2" destOrd="0" presId="urn:microsoft.com/office/officeart/2005/8/layout/radial5"/>
    <dgm:cxn modelId="{603DD301-F3C0-40F6-9283-CD2D5657AE85}" type="presParOf" srcId="{E12BB86E-8010-4670-BCD9-0A326668278D}" destId="{8C4EFB15-12FF-484E-A684-E68BF217322F}" srcOrd="3" destOrd="0" presId="urn:microsoft.com/office/officeart/2005/8/layout/radial5"/>
    <dgm:cxn modelId="{E609FF68-9C98-421E-8387-46ADF339A3FD}" type="presParOf" srcId="{8C4EFB15-12FF-484E-A684-E68BF217322F}" destId="{9577DE55-8261-4EFA-9066-385A325833CA}" srcOrd="0" destOrd="0" presId="urn:microsoft.com/office/officeart/2005/8/layout/radial5"/>
    <dgm:cxn modelId="{FD085660-630C-4331-8FCD-63973F5F7E86}" type="presParOf" srcId="{E12BB86E-8010-4670-BCD9-0A326668278D}" destId="{9A042B09-D5C3-43DB-8F36-7A8A3592CFDF}" srcOrd="4" destOrd="0" presId="urn:microsoft.com/office/officeart/2005/8/layout/radial5"/>
    <dgm:cxn modelId="{0BB78C65-8852-46A3-806A-5E50277F8553}" type="presParOf" srcId="{E12BB86E-8010-4670-BCD9-0A326668278D}" destId="{D80FB7F8-1164-4901-8034-4ED89D980852}" srcOrd="5" destOrd="0" presId="urn:microsoft.com/office/officeart/2005/8/layout/radial5"/>
    <dgm:cxn modelId="{3B3FA554-B4A5-49AE-A59F-8BC3C5AE4B37}" type="presParOf" srcId="{D80FB7F8-1164-4901-8034-4ED89D980852}" destId="{DB6D32F5-7A01-4277-8BCB-C4315E77D740}" srcOrd="0" destOrd="0" presId="urn:microsoft.com/office/officeart/2005/8/layout/radial5"/>
    <dgm:cxn modelId="{4920385E-93DD-4C56-89E8-FD0DC2BB47B7}" type="presParOf" srcId="{E12BB86E-8010-4670-BCD9-0A326668278D}" destId="{A52DF956-D6C1-4C86-BDFE-1E7ED1AF328F}" srcOrd="6" destOrd="0" presId="urn:microsoft.com/office/officeart/2005/8/layout/radial5"/>
  </dgm:cxnLst>
  <dgm:bg>
    <a:noFill/>
  </dgm:bg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2C57887-298F-4879-B687-D444AD644DA1}" type="doc">
      <dgm:prSet loTypeId="urn:microsoft.com/office/officeart/2005/8/layout/arrow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F059D82-0406-4EF7-A481-265DAF30270E}">
      <dgm:prSet phldrT="[Texte]"/>
      <dgm:spPr>
        <a:solidFill>
          <a:schemeClr val="bg1"/>
        </a:solidFill>
        <a:ln w="53975">
          <a:solidFill>
            <a:srgbClr val="CC99FF"/>
          </a:solidFill>
        </a:ln>
      </dgm:spPr>
      <dgm:t>
        <a:bodyPr/>
        <a:lstStyle/>
        <a:p>
          <a:pPr algn="ctr" rtl="1">
            <a:lnSpc>
              <a:spcPct val="150000"/>
            </a:lnSpc>
          </a:pPr>
          <a:r>
            <a:rPr lang="ar-DZ" b="0" dirty="0" smtClean="0">
              <a:solidFill>
                <a:srgbClr val="002060"/>
              </a:solidFill>
            </a:rPr>
            <a:t>إذا مارس المقترض حقه في العدول ضمن الآجال المحددة له</a:t>
          </a:r>
          <a:endParaRPr lang="fr-FR" dirty="0">
            <a:solidFill>
              <a:srgbClr val="002060"/>
            </a:solidFill>
          </a:endParaRPr>
        </a:p>
      </dgm:t>
    </dgm:pt>
    <dgm:pt modelId="{9714DE78-D5B1-4C26-B951-41B34957F590}" type="parTrans" cxnId="{B5E4A6FF-5137-4487-9D33-6BE2CDC6F872}">
      <dgm:prSet/>
      <dgm:spPr/>
      <dgm:t>
        <a:bodyPr/>
        <a:lstStyle/>
        <a:p>
          <a:endParaRPr lang="fr-FR"/>
        </a:p>
      </dgm:t>
    </dgm:pt>
    <dgm:pt modelId="{2791E1E2-7EAF-4548-822F-DFD0695D7B8B}" type="sibTrans" cxnId="{B5E4A6FF-5137-4487-9D33-6BE2CDC6F872}">
      <dgm:prSet/>
      <dgm:spPr/>
      <dgm:t>
        <a:bodyPr/>
        <a:lstStyle/>
        <a:p>
          <a:endParaRPr lang="fr-FR"/>
        </a:p>
      </dgm:t>
    </dgm:pt>
    <dgm:pt modelId="{D24FC9A0-AD8B-4718-B7DD-1324CC8BEDA1}">
      <dgm:prSet phldrT="[Texte]"/>
      <dgm:spPr>
        <a:solidFill>
          <a:schemeClr val="bg1"/>
        </a:solidFill>
        <a:ln w="53975">
          <a:solidFill>
            <a:srgbClr val="CC99FF"/>
          </a:solidFill>
        </a:ln>
      </dgm:spPr>
      <dgm:t>
        <a:bodyPr/>
        <a:lstStyle/>
        <a:p>
          <a:pPr algn="ctr"/>
          <a:r>
            <a:rPr lang="ar-DZ" b="0" dirty="0" smtClean="0">
              <a:solidFill>
                <a:srgbClr val="002060"/>
              </a:solidFill>
            </a:rPr>
            <a:t>في حالة  لم يعلم المقترض البائع بتخصيص القرض في اجل 08 أيام عمل، ابتداء من تاريخ تبليغ الموافقة على الحصول على القرض</a:t>
          </a:r>
          <a:endParaRPr lang="fr-FR" dirty="0">
            <a:solidFill>
              <a:srgbClr val="002060"/>
            </a:solidFill>
          </a:endParaRPr>
        </a:p>
      </dgm:t>
    </dgm:pt>
    <dgm:pt modelId="{466860F9-6AB6-4AAD-9EB8-1F6C8192BB98}" type="parTrans" cxnId="{DCC525CA-3048-44D6-8119-AA0A419F8048}">
      <dgm:prSet/>
      <dgm:spPr/>
      <dgm:t>
        <a:bodyPr/>
        <a:lstStyle/>
        <a:p>
          <a:endParaRPr lang="fr-FR"/>
        </a:p>
      </dgm:t>
    </dgm:pt>
    <dgm:pt modelId="{83A67598-DB18-4657-B807-F4F11F20404B}" type="sibTrans" cxnId="{DCC525CA-3048-44D6-8119-AA0A419F8048}">
      <dgm:prSet/>
      <dgm:spPr/>
      <dgm:t>
        <a:bodyPr/>
        <a:lstStyle/>
        <a:p>
          <a:endParaRPr lang="fr-FR"/>
        </a:p>
      </dgm:t>
    </dgm:pt>
    <dgm:pt modelId="{C78EBA23-78B9-4EF9-86C7-80A6DBF44B5C}" type="pres">
      <dgm:prSet presAssocID="{42C57887-298F-4879-B687-D444AD644DA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D4FD93A-EBA3-48E8-85E9-57327D29E80A}" type="pres">
      <dgm:prSet presAssocID="{6F059D82-0406-4EF7-A481-265DAF30270E}" presName="arrow" presStyleLbl="node1" presStyleIdx="0" presStyleCnt="2" custScaleY="10353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AC45AB4-0B4E-46C6-9A28-77F532EC2702}" type="pres">
      <dgm:prSet presAssocID="{D24FC9A0-AD8B-4718-B7DD-1324CC8BEDA1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FD8F112-A298-4125-94F6-1C5584F04C44}" type="presOf" srcId="{6F059D82-0406-4EF7-A481-265DAF30270E}" destId="{AD4FD93A-EBA3-48E8-85E9-57327D29E80A}" srcOrd="0" destOrd="0" presId="urn:microsoft.com/office/officeart/2005/8/layout/arrow1"/>
    <dgm:cxn modelId="{B5E4A6FF-5137-4487-9D33-6BE2CDC6F872}" srcId="{42C57887-298F-4879-B687-D444AD644DA1}" destId="{6F059D82-0406-4EF7-A481-265DAF30270E}" srcOrd="0" destOrd="0" parTransId="{9714DE78-D5B1-4C26-B951-41B34957F590}" sibTransId="{2791E1E2-7EAF-4548-822F-DFD0695D7B8B}"/>
    <dgm:cxn modelId="{7AE1FBFE-BA92-44CE-A58C-346A34B17C05}" type="presOf" srcId="{D24FC9A0-AD8B-4718-B7DD-1324CC8BEDA1}" destId="{4AC45AB4-0B4E-46C6-9A28-77F532EC2702}" srcOrd="0" destOrd="0" presId="urn:microsoft.com/office/officeart/2005/8/layout/arrow1"/>
    <dgm:cxn modelId="{DCC525CA-3048-44D6-8119-AA0A419F8048}" srcId="{42C57887-298F-4879-B687-D444AD644DA1}" destId="{D24FC9A0-AD8B-4718-B7DD-1324CC8BEDA1}" srcOrd="1" destOrd="0" parTransId="{466860F9-6AB6-4AAD-9EB8-1F6C8192BB98}" sibTransId="{83A67598-DB18-4657-B807-F4F11F20404B}"/>
    <dgm:cxn modelId="{CCC0C85F-66EA-4E15-BB0D-EB9B327C82AD}" type="presOf" srcId="{42C57887-298F-4879-B687-D444AD644DA1}" destId="{C78EBA23-78B9-4EF9-86C7-80A6DBF44B5C}" srcOrd="0" destOrd="0" presId="urn:microsoft.com/office/officeart/2005/8/layout/arrow1"/>
    <dgm:cxn modelId="{D724FFBD-DEDB-4F7A-88C4-9896B359D94B}" type="presParOf" srcId="{C78EBA23-78B9-4EF9-86C7-80A6DBF44B5C}" destId="{AD4FD93A-EBA3-48E8-85E9-57327D29E80A}" srcOrd="0" destOrd="0" presId="urn:microsoft.com/office/officeart/2005/8/layout/arrow1"/>
    <dgm:cxn modelId="{2B7630E6-4751-4B77-BB97-AFD1C51D08E4}" type="presParOf" srcId="{C78EBA23-78B9-4EF9-86C7-80A6DBF44B5C}" destId="{4AC45AB4-0B4E-46C6-9A28-77F532EC2702}" srcOrd="1" destOrd="0" presId="urn:microsoft.com/office/officeart/2005/8/layout/arrow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t" anchorCtr="0" compatLnSpc="1">
            <a:prstTxWarp prst="textNoShape">
              <a:avLst/>
            </a:prstTxWarp>
          </a:bodyPr>
          <a:lstStyle>
            <a:lvl1pPr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9900" y="0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t" anchorCtr="0" compatLnSpc="1">
            <a:prstTxWarp prst="textNoShape">
              <a:avLst/>
            </a:prstTxWarp>
          </a:bodyPr>
          <a:lstStyle>
            <a:lvl1pPr algn="r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65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8213" y="750888"/>
            <a:ext cx="5008562" cy="3757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499" y="4758889"/>
            <a:ext cx="5507990" cy="4508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6038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b" anchorCtr="0" compatLnSpc="1">
            <a:prstTxWarp prst="textNoShape">
              <a:avLst/>
            </a:prstTxWarp>
          </a:bodyPr>
          <a:lstStyle>
            <a:lvl1pPr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9900" y="9516038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b" anchorCtr="0" compatLnSpc="1">
            <a:prstTxWarp prst="textNoShape">
              <a:avLst/>
            </a:prstTxWarp>
          </a:bodyPr>
          <a:lstStyle>
            <a:lvl1pPr algn="r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378B89-3E7F-4DAE-B46D-99A63991B7FB}" type="slidenum">
              <a:rPr lang="ar-SA"/>
              <a:pPr>
                <a:defRPr/>
              </a:pPr>
              <a:t>‹N°›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53DA5-2A44-4926-9DF3-0CB905F9876A}" type="slidenum">
              <a:rPr lang="ar-SA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  <p:transition spd="slow">
    <p:pull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3F211-9222-4F85-B8D9-77392475067F}" type="slidenum">
              <a:rPr lang="ar-SA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  <p:transition spd="slow">
    <p:pull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71019-9B74-4770-92FC-1B35E6348050}" type="slidenum">
              <a:rPr lang="ar-SA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  <p:transition spd="slow">
    <p:pull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3EB5F-A573-41A2-BB56-37E197857A06}" type="slidenum">
              <a:rPr lang="ar-SA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  <p:transition spd="slow">
    <p:pull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A877F-7973-4D2A-969F-8F0305F53B19}" type="slidenum">
              <a:rPr lang="ar-SA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  <p:transition spd="slow">
    <p:pull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5D1D3-2F2D-4FC2-ACB3-E97F8B98CA13}" type="slidenum">
              <a:rPr lang="ar-SA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  <p:transition spd="slow">
    <p:pull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D190F-5F61-4B64-A50F-D52586E2D458}" type="slidenum">
              <a:rPr lang="ar-SA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  <p:transition spd="slow">
    <p:pull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26263-7DC6-4B45-915F-CAA3104534AB}" type="slidenum">
              <a:rPr lang="ar-SA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  <p:transition spd="slow">
    <p:pull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074F0-80D6-46EA-9D1A-0D6A2179CF24}" type="slidenum">
              <a:rPr lang="ar-SA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  <p:transition spd="slow">
    <p:pull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95F4E-51F8-4618-8DFB-D9322C1754F9}" type="slidenum">
              <a:rPr lang="ar-SA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  <p:transition spd="slow">
    <p:pull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gner et arrondir un rectangle à un seul coin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Triangle rect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orme libre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9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2299A-5702-4702-AC5D-5D81F3AE201E}" type="slidenum">
              <a:rPr lang="ar-SA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  <p:transition spd="slow">
    <p:pull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Espace réservé du titr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29" name="Espace réservé du text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64FF70C4-796A-46B1-BD74-94956A8210C0}" type="slidenum">
              <a:rPr lang="ar-SA"/>
              <a:pPr>
                <a:defRPr/>
              </a:pPr>
              <a:t>‹N°›</a:t>
            </a:fld>
            <a:endParaRPr lang="en-GB"/>
          </a:p>
        </p:txBody>
      </p:sp>
      <p:grpSp>
        <p:nvGrpSpPr>
          <p:cNvPr id="1033" name="Groupe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9" r:id="rId1"/>
    <p:sldLayoutId id="2147484051" r:id="rId2"/>
    <p:sldLayoutId id="2147484060" r:id="rId3"/>
    <p:sldLayoutId id="2147484052" r:id="rId4"/>
    <p:sldLayoutId id="2147484053" r:id="rId5"/>
    <p:sldLayoutId id="2147484054" r:id="rId6"/>
    <p:sldLayoutId id="2147484055" r:id="rId7"/>
    <p:sldLayoutId id="2147484056" r:id="rId8"/>
    <p:sldLayoutId id="2147484061" r:id="rId9"/>
    <p:sldLayoutId id="2147484057" r:id="rId10"/>
    <p:sldLayoutId id="2147484058" r:id="rId11"/>
  </p:sldLayoutIdLst>
  <p:transition spd="slow">
    <p:pull dir="u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2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6.jpeg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 Box 10"/>
          <p:cNvSpPr txBox="1">
            <a:spLocks noChangeArrowheads="1"/>
          </p:cNvSpPr>
          <p:nvPr/>
        </p:nvSpPr>
        <p:spPr bwMode="auto">
          <a:xfrm>
            <a:off x="2071670" y="1714488"/>
            <a:ext cx="5072073" cy="400110"/>
          </a:xfrm>
          <a:prstGeom prst="rect">
            <a:avLst/>
          </a:prstGeom>
          <a:ln>
            <a:headEnd/>
            <a:tailEnd/>
          </a:ln>
          <a:scene3d>
            <a:camera prst="perspectiveAbove"/>
            <a:lightRig rig="threePt" dir="t"/>
          </a:scene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>
              <a:defRPr/>
            </a:pPr>
            <a:r>
              <a:rPr lang="ar-SA" sz="2000" dirty="0"/>
              <a:t>مؤرخ في </a:t>
            </a:r>
            <a:r>
              <a:rPr lang="ar-DZ" sz="2000" dirty="0" smtClean="0"/>
              <a:t>12ماي</a:t>
            </a:r>
            <a:r>
              <a:rPr lang="fr-FR" sz="2000" dirty="0"/>
              <a:t>  </a:t>
            </a:r>
            <a:r>
              <a:rPr lang="ar-SA" sz="2000" dirty="0"/>
              <a:t>سنة </a:t>
            </a:r>
            <a:r>
              <a:rPr lang="ar-DZ" sz="2000" dirty="0" smtClean="0"/>
              <a:t>2015</a:t>
            </a:r>
            <a:endParaRPr lang="en-GB" sz="2000" b="0" dirty="0"/>
          </a:p>
        </p:txBody>
      </p:sp>
      <p:sp>
        <p:nvSpPr>
          <p:cNvPr id="45" name="Rectangle 44"/>
          <p:cNvSpPr/>
          <p:nvPr/>
        </p:nvSpPr>
        <p:spPr>
          <a:xfrm>
            <a:off x="1285852" y="571480"/>
            <a:ext cx="6572296" cy="769441"/>
          </a:xfrm>
          <a:prstGeom prst="rect">
            <a:avLst/>
          </a:prstGeom>
          <a:noFill/>
          <a:ln w="34925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DZ" sz="4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charset="0"/>
                <a:cs typeface="Arial" charset="0"/>
              </a:rPr>
              <a:t>ال</a:t>
            </a:r>
            <a:r>
              <a:rPr lang="ar-SA" sz="4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charset="0"/>
                <a:cs typeface="Arial" charset="0"/>
              </a:rPr>
              <a:t>مرسوم </a:t>
            </a:r>
            <a:r>
              <a:rPr lang="ar-DZ" sz="4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charset="0"/>
                <a:cs typeface="Arial" charset="0"/>
              </a:rPr>
              <a:t>ال</a:t>
            </a:r>
            <a:r>
              <a:rPr lang="ar-SA" sz="4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charset="0"/>
                <a:cs typeface="Arial" charset="0"/>
              </a:rPr>
              <a:t>تنفيذي رقم </a:t>
            </a:r>
            <a:r>
              <a:rPr lang="fr-FR" sz="4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charset="0"/>
                <a:cs typeface="Arial" charset="0"/>
              </a:rPr>
              <a:t>15</a:t>
            </a:r>
            <a:r>
              <a:rPr lang="ar-SA" sz="4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charset="0"/>
                <a:cs typeface="Arial" charset="0"/>
              </a:rPr>
              <a:t>- </a:t>
            </a:r>
            <a:r>
              <a:rPr lang="ar-DZ" sz="4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charset="0"/>
                <a:cs typeface="Arial" charset="0"/>
              </a:rPr>
              <a:t>114</a:t>
            </a:r>
            <a:endParaRPr lang="fr-FR" sz="4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2" name="Rectangle 9"/>
          <p:cNvSpPr>
            <a:spLocks noChangeArrowheads="1"/>
          </p:cNvSpPr>
          <p:nvPr/>
        </p:nvSpPr>
        <p:spPr bwMode="auto">
          <a:xfrm flipV="1">
            <a:off x="214313" y="1643063"/>
            <a:ext cx="8572500" cy="46037"/>
          </a:xfrm>
          <a:prstGeom prst="rect">
            <a:avLst/>
          </a:prstGeom>
          <a:gradFill rotWithShape="1">
            <a:gsLst>
              <a:gs pos="0">
                <a:srgbClr val="ABE800"/>
              </a:gs>
              <a:gs pos="50000">
                <a:srgbClr val="4E6A00"/>
              </a:gs>
              <a:gs pos="100000">
                <a:srgbClr val="ABE800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 sz="1400"/>
          </a:p>
        </p:txBody>
      </p:sp>
      <p:pic>
        <p:nvPicPr>
          <p:cNvPr id="46" name="Image 45" descr="http://i.ytimg.com/vi/v7jnEDm_108/maxresdefault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4714884"/>
            <a:ext cx="3000396" cy="1852635"/>
          </a:xfrm>
          <a:prstGeom prst="rect">
            <a:avLst/>
          </a:prstGeom>
          <a:noFill/>
          <a:ln w="730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  <p:pic>
        <p:nvPicPr>
          <p:cNvPr id="47" name="Image 46" descr="http://www.hayah.cc/forum/imgcache/204632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4714884"/>
            <a:ext cx="3000396" cy="1805009"/>
          </a:xfrm>
          <a:prstGeom prst="rect">
            <a:avLst/>
          </a:prstGeom>
          <a:noFill/>
          <a:ln w="66675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>
            <a:outerShdw blurRad="50800" dist="50800" dir="5400000" sx="64000" sy="64000" algn="ctr" rotWithShape="0">
              <a:schemeClr val="tx2">
                <a:lumMod val="60000"/>
                <a:lumOff val="40000"/>
                <a:alpha val="43000"/>
              </a:schemeClr>
            </a:outerShdw>
          </a:effectLst>
        </p:spPr>
      </p:pic>
      <p:sp>
        <p:nvSpPr>
          <p:cNvPr id="9" name="Rectangle 8"/>
          <p:cNvSpPr/>
          <p:nvPr/>
        </p:nvSpPr>
        <p:spPr>
          <a:xfrm>
            <a:off x="500034" y="2571744"/>
            <a:ext cx="814393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ar-DZ" sz="3600" b="1" cap="none" spc="0" dirty="0" smtClean="0">
                <a:ln w="11430"/>
                <a:solidFill>
                  <a:srgbClr val="7030A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شروط </a:t>
            </a:r>
            <a:r>
              <a:rPr lang="ar-DZ" sz="3600" b="1" cap="none" spc="0" dirty="0" err="1" smtClean="0">
                <a:ln w="11430"/>
                <a:solidFill>
                  <a:srgbClr val="7030A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DZ" sz="3600" b="1" cap="none" spc="0" dirty="0" smtClean="0">
                <a:ln w="11430"/>
                <a:solidFill>
                  <a:srgbClr val="7030A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DZ" sz="3600" b="1" cap="none" spc="0" dirty="0" err="1" smtClean="0">
                <a:ln w="11430"/>
                <a:solidFill>
                  <a:srgbClr val="7030A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كيفيات</a:t>
            </a:r>
            <a:r>
              <a:rPr lang="ar-DZ" sz="3600" b="1" cap="none" spc="0" dirty="0" smtClean="0">
                <a:ln w="11430"/>
                <a:solidFill>
                  <a:srgbClr val="7030A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العروض في مجال القرض الاستهلاكي</a:t>
            </a:r>
            <a:endParaRPr lang="fr-FR" sz="3600" b="1" cap="none" spc="0" dirty="0">
              <a:ln w="11430"/>
              <a:solidFill>
                <a:srgbClr val="7030A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9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642910" y="2786058"/>
            <a:ext cx="7715304" cy="642942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DZ" b="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 rtl="1"/>
            <a:r>
              <a:rPr lang="ar-DZ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لا يلزم البائع </a:t>
            </a:r>
            <a:r>
              <a:rPr lang="ar-D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بتسليم أو تمويل </a:t>
            </a:r>
            <a:r>
              <a:rPr lang="ar-DZ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السلعة موضوع العقد إلا بعد </a:t>
            </a:r>
            <a:r>
              <a:rPr lang="ar-D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إخطاره</a:t>
            </a:r>
            <a:r>
              <a:rPr lang="ar-DZ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من طرف المشتري بتحصله على القرض</a:t>
            </a:r>
            <a:r>
              <a:rPr lang="ar-DZ" b="0" dirty="0" smtClean="0">
                <a:solidFill>
                  <a:srgbClr val="C00000"/>
                </a:solidFill>
              </a:rPr>
              <a:t>( المادة 11)</a:t>
            </a:r>
            <a:endParaRPr lang="fr-FR" dirty="0" smtClean="0">
              <a:solidFill>
                <a:srgbClr val="C00000"/>
              </a:solidFill>
            </a:endParaRPr>
          </a:p>
          <a:p>
            <a:pPr algn="ctr"/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642910" y="4071942"/>
            <a:ext cx="7715304" cy="785818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b="0" dirty="0" smtClean="0">
                <a:solidFill>
                  <a:schemeClr val="tx1"/>
                </a:solidFill>
              </a:rPr>
              <a:t>يتاح للمشتري اجل </a:t>
            </a:r>
            <a:r>
              <a:rPr lang="ar-DZ" dirty="0" smtClean="0">
                <a:solidFill>
                  <a:schemeClr val="tx1"/>
                </a:solidFill>
              </a:rPr>
              <a:t>للعدول</a:t>
            </a:r>
            <a:r>
              <a:rPr lang="ar-DZ" b="0" dirty="0" smtClean="0">
                <a:solidFill>
                  <a:schemeClr val="tx1"/>
                </a:solidFill>
              </a:rPr>
              <a:t> </a:t>
            </a:r>
            <a:r>
              <a:rPr lang="ar-DZ" dirty="0" smtClean="0">
                <a:solidFill>
                  <a:schemeClr val="tx1"/>
                </a:solidFill>
              </a:rPr>
              <a:t>(</a:t>
            </a:r>
            <a:r>
              <a:rPr lang="fr-FR" dirty="0" smtClean="0">
                <a:solidFill>
                  <a:schemeClr val="tx1"/>
                </a:solidFill>
              </a:rPr>
              <a:t>(rétractation </a:t>
            </a:r>
            <a:r>
              <a:rPr lang="ar-DZ" b="0" dirty="0" smtClean="0">
                <a:solidFill>
                  <a:schemeClr val="tx1"/>
                </a:solidFill>
              </a:rPr>
              <a:t>مدته </a:t>
            </a:r>
            <a:r>
              <a:rPr lang="ar-DZ" b="0" dirty="0" smtClean="0">
                <a:solidFill>
                  <a:srgbClr val="FF0000"/>
                </a:solidFill>
              </a:rPr>
              <a:t>08</a:t>
            </a:r>
            <a:r>
              <a:rPr lang="ar-DZ" b="0" dirty="0" smtClean="0">
                <a:solidFill>
                  <a:schemeClr val="tx1"/>
                </a:solidFill>
              </a:rPr>
              <a:t> أيام عمل، تحسب من تاريخ إمضاء العقد، طبقا للتشريع </a:t>
            </a:r>
            <a:r>
              <a:rPr lang="ar-DZ" b="0" dirty="0" err="1" smtClean="0">
                <a:solidFill>
                  <a:schemeClr val="tx1"/>
                </a:solidFill>
              </a:rPr>
              <a:t>و</a:t>
            </a:r>
            <a:r>
              <a:rPr lang="ar-DZ" b="0" dirty="0" smtClean="0">
                <a:solidFill>
                  <a:schemeClr val="tx1"/>
                </a:solidFill>
              </a:rPr>
              <a:t> التنظيم المعمول </a:t>
            </a:r>
            <a:r>
              <a:rPr lang="ar-DZ" b="0" dirty="0" err="1" smtClean="0">
                <a:solidFill>
                  <a:schemeClr val="tx1"/>
                </a:solidFill>
              </a:rPr>
              <a:t>بهما</a:t>
            </a:r>
            <a:r>
              <a:rPr lang="ar-DZ" b="0" dirty="0" smtClean="0"/>
              <a:t>.</a:t>
            </a:r>
            <a:r>
              <a:rPr lang="fr-FR" b="0" dirty="0" smtClean="0"/>
              <a:t>.</a:t>
            </a:r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642910" y="1214422"/>
            <a:ext cx="7715304" cy="78581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0" dirty="0" smtClean="0">
                <a:solidFill>
                  <a:schemeClr val="tx1"/>
                </a:solidFill>
              </a:rPr>
              <a:t>لا يمكن </a:t>
            </a:r>
            <a:r>
              <a:rPr lang="ar-DZ" dirty="0" smtClean="0">
                <a:solidFill>
                  <a:schemeClr val="tx1"/>
                </a:solidFill>
              </a:rPr>
              <a:t>اكتتاب أي التزام </a:t>
            </a:r>
            <a:r>
              <a:rPr lang="ar-DZ" b="0" dirty="0" smtClean="0">
                <a:solidFill>
                  <a:schemeClr val="tx1"/>
                </a:solidFill>
              </a:rPr>
              <a:t>من طرف المشتري تجاه البائع في إطار القرض الاستهلاكي ما لم يتحصل هذا الأخير على </a:t>
            </a:r>
            <a:r>
              <a:rPr lang="ar-DZ" dirty="0" smtClean="0">
                <a:solidFill>
                  <a:schemeClr val="tx1"/>
                </a:solidFill>
              </a:rPr>
              <a:t>الموافقة المسبقة </a:t>
            </a:r>
            <a:r>
              <a:rPr lang="ar-DZ" b="0" dirty="0" smtClean="0">
                <a:solidFill>
                  <a:schemeClr val="tx1"/>
                </a:solidFill>
              </a:rPr>
              <a:t>للقرض.</a:t>
            </a:r>
            <a:r>
              <a:rPr lang="ar-DZ" b="0" dirty="0" smtClean="0">
                <a:solidFill>
                  <a:srgbClr val="C00000"/>
                </a:solidFill>
              </a:rPr>
              <a:t>(المادة 10) 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 flipH="1">
            <a:off x="4071934" y="3571876"/>
            <a:ext cx="714380" cy="428628"/>
          </a:xfrm>
          <a:prstGeom prst="downArrow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 vers le bas 9"/>
          <p:cNvSpPr/>
          <p:nvPr/>
        </p:nvSpPr>
        <p:spPr>
          <a:xfrm flipH="1">
            <a:off x="4071934" y="2214554"/>
            <a:ext cx="714380" cy="428628"/>
          </a:xfrm>
          <a:prstGeom prst="downArrow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  <p:bldP spid="6" grpId="0" build="allAtOnce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642910" y="2857496"/>
            <a:ext cx="7858180" cy="2071702"/>
          </a:xfrm>
          <a:prstGeom prst="roundRect">
            <a:avLst>
              <a:gd name="adj" fmla="val 27682"/>
            </a:avLst>
          </a:prstGeom>
          <a:solidFill>
            <a:schemeClr val="bg1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>
              <a:lnSpc>
                <a:spcPct val="150000"/>
              </a:lnSpc>
            </a:pPr>
            <a:r>
              <a:rPr lang="ar-DZ" b="0" dirty="0" smtClean="0"/>
              <a:t>ف</a:t>
            </a:r>
            <a:r>
              <a:rPr lang="ar-DZ" b="0" dirty="0" smtClean="0">
                <a:solidFill>
                  <a:schemeClr val="tx1"/>
                </a:solidFill>
              </a:rPr>
              <a:t>في حالة فسخ العقد من طرف البائع، فانه يلتزم </a:t>
            </a:r>
            <a:r>
              <a:rPr lang="ar-DZ" dirty="0" smtClean="0">
                <a:solidFill>
                  <a:schemeClr val="tx1"/>
                </a:solidFill>
              </a:rPr>
              <a:t>بتعويض</a:t>
            </a:r>
            <a:r>
              <a:rPr lang="ar-DZ" b="0" dirty="0" smtClean="0">
                <a:solidFill>
                  <a:schemeClr val="tx1"/>
                </a:solidFill>
              </a:rPr>
              <a:t> المقترض بناء على </a:t>
            </a:r>
            <a:r>
              <a:rPr lang="ar-DZ" dirty="0" smtClean="0">
                <a:solidFill>
                  <a:schemeClr val="tx1"/>
                </a:solidFill>
              </a:rPr>
              <a:t>طلب مكتوب </a:t>
            </a:r>
            <a:r>
              <a:rPr lang="ar-DZ" b="0" dirty="0" smtClean="0">
                <a:solidFill>
                  <a:schemeClr val="tx1"/>
                </a:solidFill>
              </a:rPr>
              <a:t>مع </a:t>
            </a:r>
            <a:r>
              <a:rPr lang="ar-DZ" dirty="0" smtClean="0">
                <a:solidFill>
                  <a:schemeClr val="tx1"/>
                </a:solidFill>
              </a:rPr>
              <a:t>وصل استلام</a:t>
            </a:r>
            <a:r>
              <a:rPr lang="ar-DZ" b="0" dirty="0" smtClean="0">
                <a:solidFill>
                  <a:schemeClr val="tx1"/>
                </a:solidFill>
              </a:rPr>
              <a:t> عن المبلغ كله الذي دفعه له المشتري </a:t>
            </a:r>
            <a:r>
              <a:rPr lang="ar-DZ" b="0" dirty="0" err="1" smtClean="0">
                <a:solidFill>
                  <a:schemeClr val="tx1"/>
                </a:solidFill>
              </a:rPr>
              <a:t>كتسبــيق</a:t>
            </a:r>
            <a:r>
              <a:rPr lang="ar-DZ" b="0" dirty="0" smtClean="0">
                <a:solidFill>
                  <a:schemeClr val="tx1"/>
                </a:solidFill>
              </a:rPr>
              <a:t> على السعر في اجل لا يتجاوز ثلاثين </a:t>
            </a:r>
            <a:r>
              <a:rPr lang="ar-DZ" b="0" dirty="0" smtClean="0">
                <a:solidFill>
                  <a:srgbClr val="FF0000"/>
                </a:solidFill>
              </a:rPr>
              <a:t>30  </a:t>
            </a:r>
            <a:r>
              <a:rPr lang="ar-DZ" b="0" dirty="0" smtClean="0">
                <a:solidFill>
                  <a:schemeClr val="tx1"/>
                </a:solidFill>
              </a:rPr>
              <a:t>يوما، دون المساس بالأحكام المتعلقة بالتعويضات عن الأضرار إزاء المقرض </a:t>
            </a:r>
            <a:r>
              <a:rPr lang="ar-DZ" b="0" dirty="0" err="1" smtClean="0">
                <a:solidFill>
                  <a:schemeClr val="tx1"/>
                </a:solidFill>
              </a:rPr>
              <a:t>و</a:t>
            </a:r>
            <a:r>
              <a:rPr lang="ar-DZ" b="0" dirty="0" smtClean="0">
                <a:solidFill>
                  <a:schemeClr val="tx1"/>
                </a:solidFill>
              </a:rPr>
              <a:t> المقترض طبقا للتشريع </a:t>
            </a:r>
            <a:r>
              <a:rPr lang="ar-DZ" b="0" dirty="0" err="1" smtClean="0">
                <a:solidFill>
                  <a:schemeClr val="tx1"/>
                </a:solidFill>
              </a:rPr>
              <a:t>و</a:t>
            </a:r>
            <a:r>
              <a:rPr lang="ar-DZ" b="0" dirty="0" smtClean="0">
                <a:solidFill>
                  <a:schemeClr val="tx1"/>
                </a:solidFill>
              </a:rPr>
              <a:t> التنظيم المعمول </a:t>
            </a:r>
            <a:r>
              <a:rPr lang="ar-DZ" b="0" dirty="0" err="1" smtClean="0">
                <a:solidFill>
                  <a:schemeClr val="tx1"/>
                </a:solidFill>
              </a:rPr>
              <a:t>بهما</a:t>
            </a:r>
            <a:r>
              <a:rPr lang="ar-DZ" b="0" dirty="0" smtClean="0">
                <a:solidFill>
                  <a:schemeClr val="tx1"/>
                </a:solidFill>
              </a:rPr>
              <a:t> . </a:t>
            </a:r>
            <a:r>
              <a:rPr lang="ar-DZ" b="0" dirty="0" smtClean="0">
                <a:solidFill>
                  <a:srgbClr val="C00000"/>
                </a:solidFill>
              </a:rPr>
              <a:t>(المادة 09)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Rectangle avec flèche vers le bas 2"/>
          <p:cNvSpPr/>
          <p:nvPr/>
        </p:nvSpPr>
        <p:spPr>
          <a:xfrm>
            <a:off x="2571736" y="1357298"/>
            <a:ext cx="4071966" cy="1214446"/>
          </a:xfrm>
          <a:prstGeom prst="downArrowCallout">
            <a:avLst/>
          </a:prstGeom>
          <a:blipFill>
            <a:blip r:embed="rId2"/>
            <a:tile tx="0" ty="0" sx="100000" sy="100000" flip="none" algn="tl"/>
          </a:blipFill>
          <a:ln w="47625">
            <a:solidFill>
              <a:srgbClr val="CC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dirty="0" smtClean="0">
                <a:solidFill>
                  <a:srgbClr val="002060"/>
                </a:solidFill>
              </a:rPr>
              <a:t>كيف يتم فســــخ عقد القرض؟</a:t>
            </a:r>
            <a:endParaRPr lang="fr-FR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avec flèche vers le bas 1"/>
          <p:cNvSpPr/>
          <p:nvPr/>
        </p:nvSpPr>
        <p:spPr>
          <a:xfrm>
            <a:off x="2285984" y="714356"/>
            <a:ext cx="4071966" cy="1714512"/>
          </a:xfrm>
          <a:prstGeom prst="downArrowCallou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000" dirty="0" smtClean="0">
                <a:solidFill>
                  <a:srgbClr val="002060"/>
                </a:solidFill>
              </a:rPr>
              <a:t>ما هي الحـــالات التي لا تســـري فيها آثـــار عقد البيع؟</a:t>
            </a:r>
            <a:endParaRPr lang="fr-FR" sz="2000" dirty="0">
              <a:solidFill>
                <a:srgbClr val="002060"/>
              </a:solidFill>
            </a:endParaRPr>
          </a:p>
        </p:txBody>
      </p:sp>
      <p:graphicFrame>
        <p:nvGraphicFramePr>
          <p:cNvPr id="3" name="Diagramme 2"/>
          <p:cNvGraphicFramePr/>
          <p:nvPr/>
        </p:nvGraphicFramePr>
        <p:xfrm>
          <a:off x="857224" y="1397000"/>
          <a:ext cx="7286676" cy="4746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3" grpId="0">
        <p:bldAsOne/>
      </p:bldGraphic>
      <p:bldGraphic spid="3" grpId="1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85720" y="2428868"/>
            <a:ext cx="8572560" cy="3831818"/>
          </a:xfrm>
          <a:prstGeom prst="rect">
            <a:avLst/>
          </a:prstGeom>
          <a:solidFill>
            <a:schemeClr val="bg1"/>
          </a:solidFill>
          <a:ln w="123825" cap="rnd" cmpd="thickThin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r-FR" b="0" dirty="0" smtClean="0"/>
              <a:t> </a:t>
            </a:r>
            <a:r>
              <a:rPr lang="ar-DZ" b="0" dirty="0" smtClean="0"/>
              <a:t>-</a:t>
            </a:r>
            <a:r>
              <a:rPr lang="fr-FR" b="0" dirty="0" smtClean="0"/>
              <a:t>  </a:t>
            </a:r>
            <a:r>
              <a:rPr lang="ar-DZ" b="0" dirty="0" smtClean="0"/>
              <a:t>يبقى عقد البيع صحيحا إذا دفع المشتري نقدا المبلغ المستحق كله قبل انقضاء </a:t>
            </a:r>
            <a:r>
              <a:rPr lang="ar-DZ" b="0" dirty="0" smtClean="0">
                <a:solidFill>
                  <a:srgbClr val="C00000"/>
                </a:solidFill>
              </a:rPr>
              <a:t>08</a:t>
            </a:r>
            <a:r>
              <a:rPr lang="ar-DZ" b="0" dirty="0" smtClean="0"/>
              <a:t> أيام المبينة أعلاه</a:t>
            </a:r>
            <a:r>
              <a:rPr lang="ar-DZ" b="0" dirty="0" smtClean="0">
                <a:solidFill>
                  <a:srgbClr val="CC0066"/>
                </a:solidFill>
              </a:rPr>
              <a:t>.(المادة 12)</a:t>
            </a:r>
            <a:endParaRPr lang="fr-FR" b="0" dirty="0" smtClean="0">
              <a:solidFill>
                <a:srgbClr val="CC0066"/>
              </a:solidFill>
            </a:endParaRPr>
          </a:p>
          <a:p>
            <a:pPr algn="r" rtl="1">
              <a:lnSpc>
                <a:spcPct val="150000"/>
              </a:lnSpc>
            </a:pPr>
            <a:r>
              <a:rPr lang="ar-DZ" b="0" dirty="0" smtClean="0"/>
              <a:t>-لا يمكن أن يستلم البائع من المشتري أي دفع آخر زيادة على الجزء من الثمن الذي وافق المشتري على دفعه نقدا، ما لم يبرم العقد المتعلق بعملية القرض نهائيا.</a:t>
            </a:r>
            <a:r>
              <a:rPr lang="ar-DZ" b="0" dirty="0" smtClean="0">
                <a:solidFill>
                  <a:srgbClr val="CC0066"/>
                </a:solidFill>
              </a:rPr>
              <a:t>( المادة 13)</a:t>
            </a:r>
          </a:p>
          <a:p>
            <a:pPr algn="r" rtl="1">
              <a:lnSpc>
                <a:spcPct val="150000"/>
              </a:lnSpc>
            </a:pPr>
            <a:r>
              <a:rPr lang="ar-DZ" b="0" dirty="0" smtClean="0"/>
              <a:t>-عند إمضاء  المشتري لرخصة الاقتطاع من الحساب البريدي أو البنكي الخاص به تكون صلاحيتها والأخذ الفعلي </a:t>
            </a:r>
            <a:r>
              <a:rPr lang="ar-DZ" b="0" dirty="0" err="1" smtClean="0"/>
              <a:t>بها</a:t>
            </a:r>
            <a:r>
              <a:rPr lang="ar-DZ" b="0" dirty="0" smtClean="0"/>
              <a:t> مرتبط بعقد البيع. .</a:t>
            </a:r>
            <a:r>
              <a:rPr lang="ar-DZ" b="0" dirty="0" smtClean="0">
                <a:solidFill>
                  <a:srgbClr val="CC0066"/>
                </a:solidFill>
              </a:rPr>
              <a:t>( المادة 13)</a:t>
            </a:r>
            <a:endParaRPr lang="ar-DZ" b="0" dirty="0" smtClean="0"/>
          </a:p>
          <a:p>
            <a:pPr algn="r" rtl="1">
              <a:lnSpc>
                <a:spcPct val="150000"/>
              </a:lnSpc>
              <a:buFontTx/>
              <a:buChar char="-"/>
            </a:pPr>
            <a:r>
              <a:rPr lang="ar-DZ" b="0" dirty="0" smtClean="0"/>
              <a:t>يسلم البائع للمشتري وصل استلام في حالة دفعه جزء من ثمن السلعة نقدا. .</a:t>
            </a:r>
            <a:r>
              <a:rPr lang="ar-DZ" b="0" dirty="0" smtClean="0">
                <a:solidFill>
                  <a:srgbClr val="CC0066"/>
                </a:solidFill>
              </a:rPr>
              <a:t>( المادة 13)</a:t>
            </a:r>
            <a:endParaRPr lang="ar-DZ" b="0" dirty="0" smtClean="0"/>
          </a:p>
          <a:p>
            <a:pPr algn="r" rtl="1">
              <a:lnSpc>
                <a:spcPct val="150000"/>
              </a:lnSpc>
              <a:buFontTx/>
              <a:buChar char="-"/>
            </a:pPr>
            <a:r>
              <a:rPr lang="ar-DZ" b="0" dirty="0" smtClean="0"/>
              <a:t>عندما يتم بيع المنتوج على مستوى المنزل فان مدة  العدول تكون </a:t>
            </a:r>
            <a:r>
              <a:rPr lang="ar-DZ" b="0" dirty="0" smtClean="0">
                <a:solidFill>
                  <a:srgbClr val="C00000"/>
                </a:solidFill>
              </a:rPr>
              <a:t>07 </a:t>
            </a:r>
            <a:r>
              <a:rPr lang="ar-DZ" b="0" dirty="0" smtClean="0"/>
              <a:t>أيام عمل مهما يكن تاريخ التسليم أو تقديم السلعة. .</a:t>
            </a:r>
            <a:r>
              <a:rPr lang="ar-DZ" b="0" dirty="0" smtClean="0">
                <a:solidFill>
                  <a:srgbClr val="CC0066"/>
                </a:solidFill>
              </a:rPr>
              <a:t>( المادة 14)</a:t>
            </a:r>
            <a:endParaRPr lang="ar-DZ" b="0" dirty="0" smtClean="0"/>
          </a:p>
          <a:p>
            <a:pPr algn="r" rtl="1">
              <a:lnSpc>
                <a:spcPct val="150000"/>
              </a:lnSpc>
              <a:buFontTx/>
              <a:buChar char="-"/>
            </a:pPr>
            <a:r>
              <a:rPr lang="ar-DZ" b="0" dirty="0" smtClean="0"/>
              <a:t>لا يمكن إجراء أي دفع نقدي قبل انتهاء هذه المدة. .</a:t>
            </a:r>
            <a:r>
              <a:rPr lang="ar-DZ" b="0" dirty="0" smtClean="0">
                <a:solidFill>
                  <a:srgbClr val="CC0066"/>
                </a:solidFill>
              </a:rPr>
              <a:t>( المادة 14)</a:t>
            </a:r>
            <a:endParaRPr lang="fr-FR" b="0" dirty="0"/>
          </a:p>
        </p:txBody>
      </p:sp>
      <p:sp>
        <p:nvSpPr>
          <p:cNvPr id="7" name="Organigramme : Fusion 6"/>
          <p:cNvSpPr/>
          <p:nvPr/>
        </p:nvSpPr>
        <p:spPr>
          <a:xfrm>
            <a:off x="1785918" y="928670"/>
            <a:ext cx="5072098" cy="1214446"/>
          </a:xfrm>
          <a:prstGeom prst="flowChartMerge">
            <a:avLst/>
          </a:prstGeom>
          <a:blipFill>
            <a:blip r:embed="rId2"/>
            <a:tile tx="0" ty="0" sx="100000" sy="100000" flip="none" algn="tl"/>
          </a:blipFill>
          <a:ln w="60325">
            <a:solidFill>
              <a:srgbClr val="CC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dirty="0" smtClean="0">
                <a:solidFill>
                  <a:srgbClr val="7030A0"/>
                </a:solidFill>
              </a:rPr>
              <a:t>إجــــراءات أخـــرى متعلقــة بصحـة عقــد البيــع</a:t>
            </a:r>
            <a:endParaRPr lang="fr-FR" sz="2000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2714612" y="857232"/>
            <a:ext cx="3714776" cy="1071570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DZ" sz="2000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    </a:t>
            </a:r>
            <a:r>
              <a:rPr lang="ar-DZ" sz="1900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التسديـــد المسبـــق للقرض </a:t>
            </a:r>
            <a:endParaRPr lang="fr-FR" sz="1900" dirty="0">
              <a:ln>
                <a:solidFill>
                  <a:schemeClr val="tx1"/>
                </a:solidFill>
              </a:ln>
              <a:solidFill>
                <a:srgbClr val="7030A0"/>
              </a:solidFill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5572132" y="2000240"/>
            <a:ext cx="1143008" cy="714380"/>
          </a:xfrm>
          <a:prstGeom prst="straightConnector1">
            <a:avLst/>
          </a:prstGeom>
          <a:ln w="666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 rot="10800000" flipV="1">
            <a:off x="2500298" y="2000240"/>
            <a:ext cx="1143008" cy="714380"/>
          </a:xfrm>
          <a:prstGeom prst="straightConnector1">
            <a:avLst/>
          </a:prstGeom>
          <a:ln w="66675">
            <a:solidFill>
              <a:srgbClr val="00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à coins arrondis 10"/>
          <p:cNvSpPr/>
          <p:nvPr/>
        </p:nvSpPr>
        <p:spPr>
          <a:xfrm>
            <a:off x="5072066" y="2786058"/>
            <a:ext cx="3571900" cy="1500198"/>
          </a:xfrm>
          <a:prstGeom prst="roundRect">
            <a:avLst/>
          </a:prstGeom>
          <a:solidFill>
            <a:schemeClr val="bg1"/>
          </a:solidFill>
          <a:ln w="508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1">
              <a:lnSpc>
                <a:spcPct val="150000"/>
              </a:lnSpc>
            </a:pPr>
            <a:r>
              <a:rPr lang="ar-DZ" sz="1600" b="0" dirty="0" smtClean="0">
                <a:solidFill>
                  <a:schemeClr val="tx1"/>
                </a:solidFill>
              </a:rPr>
              <a:t>يمكن للمقترض تسديد كل القرض أو جزء منه مسبقا قبل انتهاء مدة عقد القرض</a:t>
            </a:r>
            <a:r>
              <a:rPr lang="ar-DZ" sz="1600" dirty="0" smtClean="0">
                <a:solidFill>
                  <a:srgbClr val="CC0066"/>
                </a:solidFill>
              </a:rPr>
              <a:t>.(المادة 15)</a:t>
            </a:r>
            <a:endParaRPr lang="fr-FR" dirty="0">
              <a:solidFill>
                <a:srgbClr val="CC0066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642910" y="2857496"/>
            <a:ext cx="4071966" cy="1571636"/>
          </a:xfrm>
          <a:prstGeom prst="roundRect">
            <a:avLst/>
          </a:prstGeom>
          <a:solidFill>
            <a:schemeClr val="bg1"/>
          </a:solidFill>
          <a:ln w="508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DZ" sz="1600" b="0" dirty="0" smtClean="0">
                <a:solidFill>
                  <a:schemeClr val="tx1"/>
                </a:solidFill>
              </a:rPr>
              <a:t>لا يمكن أن يفوق المبلغ الشهري الإجمالي لتسديد القرض المتعاقد عليه من طرف المقترض بأي حال  من الأحوال </a:t>
            </a:r>
            <a:r>
              <a:rPr lang="ar-DZ" sz="1600" b="0" dirty="0" smtClean="0">
                <a:solidFill>
                  <a:srgbClr val="FF0000"/>
                </a:solidFill>
              </a:rPr>
              <a:t>30%</a:t>
            </a:r>
            <a:r>
              <a:rPr lang="ar-DZ" sz="1600" b="0" dirty="0" smtClean="0">
                <a:solidFill>
                  <a:schemeClr val="tx1"/>
                </a:solidFill>
              </a:rPr>
              <a:t> من </a:t>
            </a:r>
            <a:r>
              <a:rPr lang="ar-DZ" sz="1600" b="0" dirty="0" err="1" smtClean="0">
                <a:solidFill>
                  <a:schemeClr val="tx1"/>
                </a:solidFill>
              </a:rPr>
              <a:t>المداخيل</a:t>
            </a:r>
            <a:r>
              <a:rPr lang="ar-DZ" sz="1600" b="0" dirty="0" smtClean="0">
                <a:solidFill>
                  <a:schemeClr val="tx1"/>
                </a:solidFill>
              </a:rPr>
              <a:t> الشهرية الصافية وذلك من اجل تفادي وقوع  المقترض في المديونية. </a:t>
            </a:r>
            <a:r>
              <a:rPr lang="ar-DZ" sz="1600" dirty="0" smtClean="0">
                <a:solidFill>
                  <a:srgbClr val="CC0066"/>
                </a:solidFill>
              </a:rPr>
              <a:t>( المادة16)</a:t>
            </a:r>
            <a:endParaRPr lang="fr-FR" sz="1600" dirty="0">
              <a:solidFill>
                <a:srgbClr val="CC0066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500166" y="4643446"/>
            <a:ext cx="6072230" cy="1877437"/>
          </a:xfrm>
          <a:prstGeom prst="rect">
            <a:avLst/>
          </a:prstGeom>
          <a:solidFill>
            <a:schemeClr val="bg1"/>
          </a:solidFill>
          <a:ln w="76200" cmpd="thinThick">
            <a:solidFill>
              <a:srgbClr val="CC99FF"/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ar-DZ" sz="2400" dirty="0" smtClean="0">
                <a:solidFill>
                  <a:srgbClr val="FF0000"/>
                </a:solidFill>
              </a:rPr>
              <a:t>هــــــام جــــدا:</a:t>
            </a:r>
          </a:p>
          <a:p>
            <a:pPr algn="ctr" rtl="1"/>
            <a:r>
              <a:rPr lang="ar-DZ" sz="2000" dirty="0" smtClean="0">
                <a:solidFill>
                  <a:srgbClr val="FF0000"/>
                </a:solidFill>
              </a:rPr>
              <a:t> </a:t>
            </a:r>
          </a:p>
          <a:p>
            <a:pPr algn="r" rtl="1">
              <a:buFont typeface="Wingdings" pitchFamily="2" charset="2"/>
              <a:buChar char="v"/>
            </a:pPr>
            <a:r>
              <a:rPr lang="ar-DZ" dirty="0" smtClean="0"/>
              <a:t>   يكون كل بند في عقد القرض يخالف هذه الأحكام عديم الأثر</a:t>
            </a:r>
          </a:p>
          <a:p>
            <a:pPr algn="r" rtl="1">
              <a:buFont typeface="Wingdings" pitchFamily="2" charset="2"/>
              <a:buChar char="v"/>
            </a:pPr>
            <a:r>
              <a:rPr lang="ar-DZ" dirty="0" smtClean="0"/>
              <a:t>   تحدد </a:t>
            </a:r>
            <a:r>
              <a:rPr lang="ar-DZ" dirty="0" err="1" smtClean="0"/>
              <a:t>كيفيات</a:t>
            </a:r>
            <a:r>
              <a:rPr lang="ar-DZ" dirty="0" smtClean="0"/>
              <a:t> تطبيق هذا المرسوم بقرار مشترك من وزير التجارة ، وزير المالية والوزير المكلف بالصناعة.</a:t>
            </a:r>
          </a:p>
          <a:p>
            <a:pPr algn="ctr" rtl="1"/>
            <a:endParaRPr lang="fr-FR" dirty="0"/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 animBg="1"/>
      <p:bldP spid="15" grpId="0" uiExpand="1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Image 1" descr="Image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oneTexte 2"/>
          <p:cNvSpPr txBox="1"/>
          <p:nvPr/>
        </p:nvSpPr>
        <p:spPr>
          <a:xfrm>
            <a:off x="1714480" y="2357431"/>
            <a:ext cx="5286412" cy="1334981"/>
          </a:xfrm>
          <a:prstGeom prst="rect">
            <a:avLst/>
          </a:prstGeom>
          <a:noFill/>
        </p:spPr>
        <p:txBody>
          <a:bodyPr lIns="102870" tIns="51435" rIns="102870" bIns="51435">
            <a:spAutoFit/>
          </a:bodyPr>
          <a:lstStyle>
            <a:defPPr>
              <a:defRPr lang="en-US"/>
            </a:defPPr>
            <a:lvl1pPr marL="0" algn="l" defTabSz="10287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defRPr/>
            </a:pPr>
            <a:r>
              <a:rPr lang="ar-DZ" sz="80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mohammad bold art 1" pitchFamily="2" charset="-78"/>
              </a:rPr>
              <a:t>شكــرا</a:t>
            </a:r>
            <a:endParaRPr lang="fr-FR" sz="480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cs typeface="mohammad bold art 1" pitchFamily="2" charset="-78"/>
            </a:endParaRPr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5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à coins arrondis 9"/>
          <p:cNvSpPr/>
          <p:nvPr/>
        </p:nvSpPr>
        <p:spPr bwMode="auto">
          <a:xfrm>
            <a:off x="2000232" y="357166"/>
            <a:ext cx="5500726" cy="785818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3175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>
            <a:innerShdw blurRad="114300">
              <a:prstClr val="black"/>
            </a:innerShdw>
          </a:effectLst>
        </p:spPr>
        <p:txBody>
          <a:bodyPr/>
          <a:lstStyle/>
          <a:p>
            <a:pPr algn="ctr">
              <a:defRPr/>
            </a:pPr>
            <a:r>
              <a:rPr lang="ar-SA" sz="3200" dirty="0">
                <a:solidFill>
                  <a:srgbClr val="7030A0"/>
                </a:solidFill>
                <a:latin typeface="Arial" charset="0"/>
                <a:cs typeface="Arial" charset="0"/>
              </a:rPr>
              <a:t>الهدف و مجـــــــال </a:t>
            </a:r>
            <a:r>
              <a:rPr lang="ar-SA" sz="3200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التطبي</a:t>
            </a:r>
            <a:r>
              <a:rPr lang="ar-DZ" sz="3200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ـ</a:t>
            </a:r>
            <a:r>
              <a:rPr lang="ar-SA" sz="3200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ق </a:t>
            </a:r>
            <a:endParaRPr lang="fr-FR" sz="3200" dirty="0">
              <a:solidFill>
                <a:srgbClr val="7030A0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928662" y="1857364"/>
            <a:ext cx="7572428" cy="369332"/>
          </a:xfrm>
          <a:prstGeom prst="rect">
            <a:avLst/>
          </a:prstGeom>
          <a:noFill/>
          <a:ln w="38100">
            <a:solidFill>
              <a:srgbClr val="F45F24"/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ar-DZ" dirty="0" smtClean="0"/>
              <a:t> </a:t>
            </a:r>
            <a:r>
              <a:rPr lang="ar-DZ" b="0" dirty="0" smtClean="0"/>
              <a:t>المادة </a:t>
            </a:r>
            <a:r>
              <a:rPr lang="ar-DZ" sz="1600" b="0" dirty="0" smtClean="0"/>
              <a:t>75 </a:t>
            </a:r>
            <a:r>
              <a:rPr lang="ar-DZ" b="0" dirty="0" smtClean="0"/>
              <a:t>من الأمر</a:t>
            </a:r>
            <a:r>
              <a:rPr lang="ar-DZ" sz="1600" b="0" dirty="0" smtClean="0"/>
              <a:t> 09-01 </a:t>
            </a:r>
            <a:r>
              <a:rPr lang="ar-DZ" b="0" dirty="0" smtClean="0"/>
              <a:t>المؤرخ في </a:t>
            </a:r>
            <a:r>
              <a:rPr lang="ar-DZ" sz="1600" b="0" dirty="0" smtClean="0"/>
              <a:t>22 </a:t>
            </a:r>
            <a:r>
              <a:rPr lang="ar-DZ" b="0" dirty="0" smtClean="0"/>
              <a:t>يوليو </a:t>
            </a:r>
            <a:r>
              <a:rPr lang="ar-DZ" sz="1600" b="0" dirty="0" smtClean="0"/>
              <a:t>2009 </a:t>
            </a:r>
            <a:r>
              <a:rPr lang="ar-DZ" b="0" dirty="0" smtClean="0"/>
              <a:t>المتضمن قانون المالية التكميلي لسنة </a:t>
            </a:r>
            <a:r>
              <a:rPr lang="ar-DZ" sz="1600" b="0" dirty="0" smtClean="0"/>
              <a:t>2009</a:t>
            </a:r>
            <a:endParaRPr lang="fr-FR" b="0" dirty="0"/>
          </a:p>
        </p:txBody>
      </p:sp>
      <p:sp>
        <p:nvSpPr>
          <p:cNvPr id="8" name="ZoneTexte 7"/>
          <p:cNvSpPr txBox="1"/>
          <p:nvPr/>
        </p:nvSpPr>
        <p:spPr>
          <a:xfrm>
            <a:off x="1000100" y="3000372"/>
            <a:ext cx="7358114" cy="369332"/>
          </a:xfrm>
          <a:prstGeom prst="rect">
            <a:avLst/>
          </a:prstGeom>
          <a:noFill/>
          <a:ln w="41275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ar-DZ" b="0" dirty="0" smtClean="0"/>
              <a:t>المادة </a:t>
            </a:r>
            <a:r>
              <a:rPr lang="ar-DZ" sz="1600" b="0" dirty="0" smtClean="0"/>
              <a:t>20</a:t>
            </a:r>
            <a:r>
              <a:rPr lang="ar-DZ" b="0" dirty="0" smtClean="0"/>
              <a:t>من</a:t>
            </a:r>
            <a:r>
              <a:rPr lang="ar-DZ" sz="1600" b="0" dirty="0" smtClean="0"/>
              <a:t> </a:t>
            </a:r>
            <a:r>
              <a:rPr lang="ar-DZ" b="0" dirty="0" smtClean="0"/>
              <a:t>القانون </a:t>
            </a:r>
            <a:r>
              <a:rPr lang="ar-DZ" sz="1600" b="0" dirty="0" smtClean="0"/>
              <a:t>09-03 </a:t>
            </a:r>
            <a:r>
              <a:rPr lang="ar-DZ" b="0" dirty="0" smtClean="0"/>
              <a:t>المؤرخ في </a:t>
            </a:r>
            <a:r>
              <a:rPr lang="ar-DZ" sz="1600" b="0" dirty="0" smtClean="0"/>
              <a:t>02/25</a:t>
            </a:r>
            <a:r>
              <a:rPr lang="ar-DZ" sz="1400" b="0" dirty="0" smtClean="0"/>
              <a:t>/ </a:t>
            </a:r>
            <a:r>
              <a:rPr lang="ar-DZ" sz="1600" b="0" dirty="0" smtClean="0"/>
              <a:t>2009 </a:t>
            </a:r>
            <a:r>
              <a:rPr lang="ar-DZ" b="0" dirty="0" smtClean="0"/>
              <a:t>المتعلق بحماية المستهلك </a:t>
            </a:r>
            <a:r>
              <a:rPr lang="ar-DZ" b="0" dirty="0" err="1" smtClean="0"/>
              <a:t>و</a:t>
            </a:r>
            <a:r>
              <a:rPr lang="ar-DZ" b="0" dirty="0" smtClean="0"/>
              <a:t> قمع الغش </a:t>
            </a:r>
            <a:endParaRPr lang="fr-FR" b="0" dirty="0" smtClean="0"/>
          </a:p>
        </p:txBody>
      </p:sp>
      <p:sp>
        <p:nvSpPr>
          <p:cNvPr id="9" name="ZoneTexte 8"/>
          <p:cNvSpPr txBox="1"/>
          <p:nvPr/>
        </p:nvSpPr>
        <p:spPr>
          <a:xfrm>
            <a:off x="1000100" y="4071942"/>
            <a:ext cx="7429552" cy="369332"/>
          </a:xfrm>
          <a:prstGeom prst="rect">
            <a:avLst/>
          </a:prstGeom>
          <a:noFill/>
          <a:ln w="412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r" rtl="1"/>
            <a:r>
              <a:rPr lang="ar-DZ" b="0" dirty="0" smtClean="0"/>
              <a:t>المرسوم التنفيذي </a:t>
            </a:r>
            <a:r>
              <a:rPr lang="ar-DZ" sz="1600" b="0" dirty="0" smtClean="0"/>
              <a:t> 15-114</a:t>
            </a:r>
            <a:r>
              <a:rPr lang="ar-DZ" b="0" dirty="0" smtClean="0"/>
              <a:t> المؤرخ في </a:t>
            </a:r>
            <a:r>
              <a:rPr lang="ar-DZ" sz="1600" b="0" dirty="0" smtClean="0"/>
              <a:t>12</a:t>
            </a:r>
            <a:r>
              <a:rPr lang="ar-DZ" b="0" dirty="0" smtClean="0"/>
              <a:t> </a:t>
            </a:r>
            <a:r>
              <a:rPr lang="ar-DZ" b="0" dirty="0" err="1" smtClean="0"/>
              <a:t>ماي</a:t>
            </a:r>
            <a:r>
              <a:rPr lang="ar-DZ" b="0" dirty="0" smtClean="0"/>
              <a:t> </a:t>
            </a:r>
            <a:r>
              <a:rPr lang="ar-DZ" sz="1600" b="0" dirty="0" smtClean="0"/>
              <a:t>2015</a:t>
            </a:r>
            <a:r>
              <a:rPr lang="ar-DZ" b="0" dirty="0" smtClean="0"/>
              <a:t>ليجيب عن التساؤل المطروح</a:t>
            </a:r>
            <a:endParaRPr lang="fr-FR" b="0" dirty="0" smtClean="0"/>
          </a:p>
        </p:txBody>
      </p:sp>
      <p:sp>
        <p:nvSpPr>
          <p:cNvPr id="13" name="Flèche vers le bas 12"/>
          <p:cNvSpPr/>
          <p:nvPr/>
        </p:nvSpPr>
        <p:spPr>
          <a:xfrm>
            <a:off x="4500562" y="2285992"/>
            <a:ext cx="357190" cy="571504"/>
          </a:xfrm>
          <a:prstGeom prst="downArrow">
            <a:avLst/>
          </a:prstGeom>
          <a:solidFill>
            <a:srgbClr val="CC99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vers le bas 13"/>
          <p:cNvSpPr/>
          <p:nvPr/>
        </p:nvSpPr>
        <p:spPr>
          <a:xfrm>
            <a:off x="4500562" y="3429000"/>
            <a:ext cx="357190" cy="571504"/>
          </a:xfrm>
          <a:prstGeom prst="downArrow">
            <a:avLst/>
          </a:prstGeom>
          <a:solidFill>
            <a:srgbClr val="CC99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vers le bas 14"/>
          <p:cNvSpPr/>
          <p:nvPr/>
        </p:nvSpPr>
        <p:spPr>
          <a:xfrm>
            <a:off x="4500562" y="4500570"/>
            <a:ext cx="357190" cy="571504"/>
          </a:xfrm>
          <a:prstGeom prst="downArrow">
            <a:avLst/>
          </a:prstGeom>
          <a:solidFill>
            <a:srgbClr val="CC99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à coins arrondis 16"/>
          <p:cNvSpPr/>
          <p:nvPr/>
        </p:nvSpPr>
        <p:spPr>
          <a:xfrm>
            <a:off x="928662" y="5143512"/>
            <a:ext cx="7429552" cy="785818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cap="all" dirty="0" smtClean="0">
                <a:ln w="9000" cmpd="sng">
                  <a:solidFill>
                    <a:srgbClr val="7030A0"/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ما هو القرض الاستهلاكي وكيف يمكن الاستفادة منه؟</a:t>
            </a:r>
            <a:endParaRPr lang="fr-FR" sz="2800" dirty="0">
              <a:ln w="9000" cmpd="sng">
                <a:solidFill>
                  <a:srgbClr val="7030A0"/>
                </a:solidFill>
                <a:prstDash val="solid"/>
              </a:ln>
              <a:solidFill>
                <a:srgbClr val="7030A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424312" y="1266310"/>
            <a:ext cx="1204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ar-DZ" dirty="0" smtClean="0">
                <a:solidFill>
                  <a:prstClr val="black"/>
                </a:solidFill>
              </a:rPr>
              <a:t>تطبيقا لأحكام 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786710" y="3429000"/>
            <a:ext cx="7143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DZ" dirty="0" smtClean="0">
                <a:solidFill>
                  <a:prstClr val="black"/>
                </a:solidFill>
              </a:rPr>
              <a:t>صـــدر</a:t>
            </a:r>
            <a:endParaRPr lang="fr-FR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e 2"/>
          <p:cNvGraphicFramePr/>
          <p:nvPr/>
        </p:nvGraphicFramePr>
        <p:xfrm>
          <a:off x="1357290" y="150017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me 3"/>
          <p:cNvGraphicFramePr/>
          <p:nvPr/>
        </p:nvGraphicFramePr>
        <p:xfrm>
          <a:off x="571472" y="1500174"/>
          <a:ext cx="7929618" cy="3992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pic>
        <p:nvPicPr>
          <p:cNvPr id="5" name="Image 4" descr="https://encrypted-tbn3.gstatic.com/images?q=tbn:ANd9GcRCM5tI3TX4wBpzgdffBccZuRq570P8fEwIFKSlSiQesf7TVVQp"/>
          <p:cNvPicPr/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57158" y="1000108"/>
            <a:ext cx="2809875" cy="1847850"/>
          </a:xfrm>
          <a:prstGeom prst="rect">
            <a:avLst/>
          </a:prstGeom>
          <a:noFill/>
          <a:ln w="6985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rganigramme : Alternative 3"/>
          <p:cNvSpPr/>
          <p:nvPr/>
        </p:nvSpPr>
        <p:spPr>
          <a:xfrm>
            <a:off x="1000100" y="3786190"/>
            <a:ext cx="7143800" cy="2071702"/>
          </a:xfrm>
          <a:prstGeom prst="flowChartAlternateProcess">
            <a:avLst/>
          </a:prstGeom>
          <a:solidFill>
            <a:schemeClr val="bg1"/>
          </a:solidFill>
          <a:ln w="508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>
              <a:lnSpc>
                <a:spcPct val="200000"/>
              </a:lnSpc>
            </a:pPr>
            <a:r>
              <a:rPr lang="ar-DZ" sz="2000" dirty="0" smtClean="0">
                <a:solidFill>
                  <a:schemeClr val="accent1">
                    <a:lumMod val="50000"/>
                  </a:schemeClr>
                </a:solidFill>
              </a:rPr>
              <a:t>يستبق عقد القرض عرض أو إعلان عن القرض حيث يجب أن يتضمن عرض القرض الاستهلاكي معلومات صحيحة </a:t>
            </a:r>
            <a:r>
              <a:rPr lang="ar-DZ" sz="2000" dirty="0" err="1" smtClean="0">
                <a:solidFill>
                  <a:schemeClr val="accent1">
                    <a:lumMod val="50000"/>
                  </a:schemeClr>
                </a:solidFill>
              </a:rPr>
              <a:t>و</a:t>
            </a:r>
            <a:r>
              <a:rPr lang="ar-DZ" sz="2000" dirty="0" smtClean="0">
                <a:solidFill>
                  <a:schemeClr val="accent1">
                    <a:lumMod val="50000"/>
                  </a:schemeClr>
                </a:solidFill>
              </a:rPr>
              <a:t> نزيهة توضح على الخصوص عناصر عقد القرض  </a:t>
            </a:r>
            <a:r>
              <a:rPr lang="ar-DZ" sz="2000" dirty="0" err="1" smtClean="0">
                <a:solidFill>
                  <a:schemeClr val="accent1">
                    <a:lumMod val="50000"/>
                  </a:schemeClr>
                </a:solidFill>
              </a:rPr>
              <a:t>و</a:t>
            </a:r>
            <a:r>
              <a:rPr lang="ar-DZ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ar-DZ" sz="2000" dirty="0" err="1" smtClean="0">
                <a:solidFill>
                  <a:schemeClr val="accent1">
                    <a:lumMod val="50000"/>
                  </a:schemeClr>
                </a:solidFill>
              </a:rPr>
              <a:t>كيفيات</a:t>
            </a:r>
            <a:r>
              <a:rPr lang="ar-DZ" sz="2000" dirty="0" smtClean="0">
                <a:solidFill>
                  <a:schemeClr val="accent1">
                    <a:lumMod val="50000"/>
                  </a:schemeClr>
                </a:solidFill>
              </a:rPr>
              <a:t> الحصول عليه </a:t>
            </a:r>
            <a:r>
              <a:rPr lang="ar-DZ" sz="2000" dirty="0" err="1" smtClean="0">
                <a:solidFill>
                  <a:schemeClr val="accent1">
                    <a:lumMod val="50000"/>
                  </a:schemeClr>
                </a:solidFill>
              </a:rPr>
              <a:t>و</a:t>
            </a:r>
            <a:r>
              <a:rPr lang="ar-DZ" sz="2000" dirty="0" smtClean="0">
                <a:solidFill>
                  <a:schemeClr val="accent1">
                    <a:lumMod val="50000"/>
                  </a:schemeClr>
                </a:solidFill>
              </a:rPr>
              <a:t> كذا حقوق </a:t>
            </a:r>
            <a:r>
              <a:rPr lang="ar-DZ" sz="2000" dirty="0" err="1" smtClean="0">
                <a:solidFill>
                  <a:schemeClr val="accent1">
                    <a:lumMod val="50000"/>
                  </a:schemeClr>
                </a:solidFill>
              </a:rPr>
              <a:t>و</a:t>
            </a:r>
            <a:r>
              <a:rPr lang="ar-DZ" sz="2000" dirty="0" smtClean="0">
                <a:solidFill>
                  <a:schemeClr val="accent1">
                    <a:lumMod val="50000"/>
                  </a:schemeClr>
                </a:solidFill>
              </a:rPr>
              <a:t> واجبات أطرافه.</a:t>
            </a:r>
            <a:endParaRPr lang="fr-FR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Rectangle avec flèche vers le bas 4"/>
          <p:cNvSpPr/>
          <p:nvPr/>
        </p:nvSpPr>
        <p:spPr>
          <a:xfrm>
            <a:off x="2643174" y="2285992"/>
            <a:ext cx="3786214" cy="1357322"/>
          </a:xfrm>
          <a:prstGeom prst="downArrowCallout">
            <a:avLst/>
          </a:prstGeom>
          <a:blipFill>
            <a:blip r:embed="rId2"/>
            <a:tile tx="0" ty="0" sx="100000" sy="100000" flip="none" algn="tl"/>
          </a:blipFill>
          <a:ln w="412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عرض القــرض</a:t>
            </a:r>
            <a:endParaRPr lang="fr-FR" sz="2800" dirty="0" smtClean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fr-FR" sz="2400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L’offre de crédit</a:t>
            </a:r>
            <a:endParaRPr lang="fr-FR" sz="2400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Image 5" descr="https://encrypted-tbn3.gstatic.com/images?q=tbn:ANd9GcSUhK-Al_TcftRmyrOOrwmqdzPGuoC5zqdvjich4FfsNJudOzqjS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357166"/>
            <a:ext cx="2466975" cy="1847850"/>
          </a:xfrm>
          <a:prstGeom prst="rect">
            <a:avLst/>
          </a:prstGeom>
          <a:noFill/>
          <a:ln w="53975">
            <a:solidFill>
              <a:schemeClr val="tx2">
                <a:lumMod val="40000"/>
                <a:lumOff val="6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e 2"/>
          <p:cNvGraphicFramePr/>
          <p:nvPr/>
        </p:nvGraphicFramePr>
        <p:xfrm>
          <a:off x="857224" y="1785926"/>
          <a:ext cx="7286676" cy="3992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 4" descr="http://hyatik.com/wp-content/uploads/2013/10/93579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42976" y="1571612"/>
            <a:ext cx="3303270" cy="1928825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6A35D61-0DDD-4F9C-A5A7-AE9A3942B0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graphicEl>
                                              <a:dgm id="{B6A35D61-0DDD-4F9C-A5A7-AE9A3942B0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graphicEl>
                                              <a:dgm id="{B6A35D61-0DDD-4F9C-A5A7-AE9A3942B0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AF43533-EF62-4285-9A0C-5359817665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graphicEl>
                                              <a:dgm id="{3AF43533-EF62-4285-9A0C-5359817665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graphicEl>
                                              <a:dgm id="{3AF43533-EF62-4285-9A0C-5359817665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e 6"/>
          <p:cNvGraphicFramePr/>
          <p:nvPr/>
        </p:nvGraphicFramePr>
        <p:xfrm>
          <a:off x="1071538" y="1142984"/>
          <a:ext cx="6858048" cy="450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30ACC43-EC6A-46F2-A4BA-DDBD62903E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dgm id="{130ACC43-EC6A-46F2-A4BA-DDBD62903E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90826A3-F41F-4F93-8A70-31AF2788C1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graphicEl>
                                              <a:dgm id="{690826A3-F41F-4F93-8A70-31AF2788C1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168CDC1-3096-4271-BA8E-AA5C024EA2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>
                                            <p:graphicEl>
                                              <a:dgm id="{4168CDC1-3096-4271-BA8E-AA5C024EA2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C4EFB15-12FF-484E-A684-E68BF21732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>
                                            <p:graphicEl>
                                              <a:dgm id="{8C4EFB15-12FF-484E-A684-E68BF21732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A042B09-D5C3-43DB-8F36-7A8A3592CF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>
                                            <p:graphicEl>
                                              <a:dgm id="{9A042B09-D5C3-43DB-8F36-7A8A3592CF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80FB7F8-1164-4901-8034-4ED89D9808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>
                                            <p:graphicEl>
                                              <a:dgm id="{D80FB7F8-1164-4901-8034-4ED89D9808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52DF956-D6C1-4C86-BDFE-1E7ED1AF32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">
                                            <p:graphicEl>
                                              <a:dgm id="{A52DF956-D6C1-4C86-BDFE-1E7ED1AF32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lvl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572264" y="1857364"/>
            <a:ext cx="15001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sz="2000" dirty="0" smtClean="0">
                <a:solidFill>
                  <a:srgbClr val="0066FF"/>
                </a:solidFill>
              </a:rPr>
              <a:t>البائـــــع</a:t>
            </a:r>
          </a:p>
          <a:p>
            <a:pPr algn="ctr" rtl="1"/>
            <a:r>
              <a:rPr lang="fr-FR" dirty="0" smtClean="0">
                <a:solidFill>
                  <a:srgbClr val="0066FF"/>
                </a:solidFill>
              </a:rPr>
              <a:t>vendeur</a:t>
            </a:r>
            <a:endParaRPr lang="fr-FR" dirty="0">
              <a:solidFill>
                <a:srgbClr val="0066FF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7643834" y="3714752"/>
            <a:ext cx="1071570" cy="1569660"/>
          </a:xfrm>
          <a:prstGeom prst="rect">
            <a:avLst/>
          </a:prstGeom>
          <a:solidFill>
            <a:schemeClr val="bg2"/>
          </a:solidFill>
          <a:ln w="41275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ar-DZ" sz="1600" dirty="0" smtClean="0"/>
              <a:t>كل من يمارس نشاط إنتاج على الإقليم الوطني</a:t>
            </a:r>
          </a:p>
          <a:p>
            <a:pPr algn="ctr" rtl="1"/>
            <a:endParaRPr lang="fr-FR" sz="1600" dirty="0"/>
          </a:p>
        </p:txBody>
      </p:sp>
      <p:sp>
        <p:nvSpPr>
          <p:cNvPr id="11" name="ZoneTexte 10"/>
          <p:cNvSpPr txBox="1"/>
          <p:nvPr/>
        </p:nvSpPr>
        <p:spPr>
          <a:xfrm>
            <a:off x="5857884" y="3714752"/>
            <a:ext cx="1071570" cy="1569660"/>
          </a:xfrm>
          <a:prstGeom prst="rect">
            <a:avLst/>
          </a:prstGeom>
          <a:solidFill>
            <a:schemeClr val="bg2"/>
          </a:solidFill>
          <a:ln w="44450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rtl="1"/>
            <a:endParaRPr lang="ar-DZ" sz="1600" dirty="0" smtClean="0"/>
          </a:p>
          <a:p>
            <a:pPr algn="ctr" rtl="1"/>
            <a:r>
              <a:rPr lang="ar-DZ" sz="1600" dirty="0" smtClean="0"/>
              <a:t>الذي ينتج أو يركب سلعا موجهة للبيع إلى الخواص</a:t>
            </a:r>
          </a:p>
          <a:p>
            <a:pPr algn="ctr" rtl="1"/>
            <a:endParaRPr lang="fr-FR" sz="1600" dirty="0"/>
          </a:p>
        </p:txBody>
      </p:sp>
      <p:sp>
        <p:nvSpPr>
          <p:cNvPr id="12" name="ZoneTexte 11"/>
          <p:cNvSpPr txBox="1"/>
          <p:nvPr/>
        </p:nvSpPr>
        <p:spPr>
          <a:xfrm>
            <a:off x="5786446" y="5500702"/>
            <a:ext cx="2928926" cy="830997"/>
          </a:xfrm>
          <a:prstGeom prst="rect">
            <a:avLst/>
          </a:prstGeom>
          <a:solidFill>
            <a:schemeClr val="bg2"/>
          </a:solidFill>
          <a:ln w="41275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ar-DZ" sz="1600" dirty="0" smtClean="0"/>
              <a:t>السلع المؤهلة للقرض هي التي تستجيب إلى معدل إدماج ما(يحدد عند الحاجة بقرار وزاري مشترك)</a:t>
            </a:r>
            <a:endParaRPr lang="fr-FR" sz="1600" dirty="0"/>
          </a:p>
        </p:txBody>
      </p:sp>
      <p:sp>
        <p:nvSpPr>
          <p:cNvPr id="13" name="Flèche à trois pointes 12"/>
          <p:cNvSpPr/>
          <p:nvPr/>
        </p:nvSpPr>
        <p:spPr>
          <a:xfrm rot="10800000">
            <a:off x="2428860" y="1428736"/>
            <a:ext cx="4214842" cy="571504"/>
          </a:xfrm>
          <a:prstGeom prst="leftRightUpArrow">
            <a:avLst/>
          </a:prstGeom>
          <a:solidFill>
            <a:srgbClr val="CC99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3929058" y="2071678"/>
            <a:ext cx="1143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sz="2000" dirty="0" smtClean="0">
                <a:solidFill>
                  <a:srgbClr val="FF0000"/>
                </a:solidFill>
              </a:rPr>
              <a:t>المقرض</a:t>
            </a:r>
            <a:endParaRPr lang="fr-FR" sz="2000" dirty="0" smtClean="0">
              <a:solidFill>
                <a:srgbClr val="FF0000"/>
              </a:solidFill>
            </a:endParaRPr>
          </a:p>
          <a:p>
            <a:pPr algn="ctr" rtl="1"/>
            <a:r>
              <a:rPr lang="fr-FR" sz="2000" dirty="0" smtClean="0">
                <a:solidFill>
                  <a:srgbClr val="FF0000"/>
                </a:solidFill>
              </a:rPr>
              <a:t>préteur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929058" y="3857628"/>
            <a:ext cx="1000132" cy="1138773"/>
          </a:xfrm>
          <a:prstGeom prst="rect">
            <a:avLst/>
          </a:prstGeom>
          <a:solidFill>
            <a:schemeClr val="bg2"/>
          </a:solidFill>
          <a:ln w="34925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rtl="1"/>
            <a:endParaRPr lang="ar-DZ" dirty="0" smtClean="0"/>
          </a:p>
          <a:p>
            <a:pPr algn="ctr" rtl="1"/>
            <a:r>
              <a:rPr lang="ar-DZ" dirty="0" smtClean="0">
                <a:solidFill>
                  <a:srgbClr val="FF0000"/>
                </a:solidFill>
              </a:rPr>
              <a:t>البنـــــك</a:t>
            </a:r>
            <a:r>
              <a:rPr lang="ar-DZ" sz="3200" dirty="0" smtClean="0">
                <a:solidFill>
                  <a:srgbClr val="FF0000"/>
                </a:solidFill>
              </a:rPr>
              <a:t>؟ </a:t>
            </a:r>
            <a:endParaRPr lang="ar-DZ" dirty="0" smtClean="0">
              <a:solidFill>
                <a:srgbClr val="FF0000"/>
              </a:solidFill>
            </a:endParaRPr>
          </a:p>
          <a:p>
            <a:pPr algn="ctr" rtl="1"/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857224" y="1928802"/>
            <a:ext cx="142876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sz="2000" dirty="0" smtClean="0">
                <a:solidFill>
                  <a:srgbClr val="0066FF"/>
                </a:solidFill>
              </a:rPr>
              <a:t>المقترض</a:t>
            </a:r>
            <a:endParaRPr lang="fr-FR" sz="2000" dirty="0" smtClean="0">
              <a:solidFill>
                <a:srgbClr val="0066FF"/>
              </a:solidFill>
            </a:endParaRPr>
          </a:p>
          <a:p>
            <a:pPr algn="ctr" rtl="1"/>
            <a:r>
              <a:rPr lang="fr-FR" sz="1600" dirty="0" smtClean="0">
                <a:solidFill>
                  <a:srgbClr val="0066FF"/>
                </a:solidFill>
              </a:rPr>
              <a:t>emprunteur</a:t>
            </a:r>
            <a:endParaRPr lang="fr-FR" sz="2000" dirty="0" smtClean="0">
              <a:solidFill>
                <a:srgbClr val="0066FF"/>
              </a:solidFill>
            </a:endParaRPr>
          </a:p>
          <a:p>
            <a:pPr algn="ctr" rtl="1"/>
            <a:endParaRPr lang="fr-FR" sz="2000" dirty="0" smtClean="0">
              <a:solidFill>
                <a:srgbClr val="0066FF"/>
              </a:solidFill>
            </a:endParaRPr>
          </a:p>
          <a:p>
            <a:pPr algn="ctr" rtl="1"/>
            <a:endParaRPr lang="fr-FR" sz="2000" dirty="0">
              <a:solidFill>
                <a:srgbClr val="0066FF"/>
              </a:solidFill>
            </a:endParaRPr>
          </a:p>
        </p:txBody>
      </p:sp>
      <p:sp>
        <p:nvSpPr>
          <p:cNvPr id="19" name="Flèche vers le bas 18"/>
          <p:cNvSpPr/>
          <p:nvPr/>
        </p:nvSpPr>
        <p:spPr>
          <a:xfrm>
            <a:off x="1357290" y="2786058"/>
            <a:ext cx="500066" cy="928694"/>
          </a:xfrm>
          <a:prstGeom prst="down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571472" y="3857628"/>
            <a:ext cx="1857388" cy="2585323"/>
          </a:xfrm>
          <a:prstGeom prst="rect">
            <a:avLst/>
          </a:prstGeom>
          <a:solidFill>
            <a:schemeClr val="bg2"/>
          </a:solidFill>
          <a:ln w="571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 rtl="1"/>
            <a:endParaRPr lang="ar-DZ" dirty="0" smtClean="0"/>
          </a:p>
          <a:p>
            <a:pPr algn="ctr" rtl="1"/>
            <a:r>
              <a:rPr lang="ar-DZ" b="0" dirty="0" smtClean="0"/>
              <a:t>المستهلك أو الخواص فهو كل شخص طبيعي يستغل هذا القرض لاقتناء سلعة  لغرض شخصي </a:t>
            </a:r>
            <a:r>
              <a:rPr lang="ar-DZ" b="0" dirty="0" err="1" smtClean="0"/>
              <a:t>و</a:t>
            </a:r>
            <a:r>
              <a:rPr lang="ar-DZ" b="0" dirty="0" smtClean="0"/>
              <a:t> خارج عن نشاطاته التجارية، المهنية أو الحرفية.</a:t>
            </a:r>
          </a:p>
          <a:p>
            <a:pPr algn="ctr" rtl="1"/>
            <a:endParaRPr lang="fr-FR" dirty="0"/>
          </a:p>
        </p:txBody>
      </p:sp>
      <p:sp>
        <p:nvSpPr>
          <p:cNvPr id="23" name="Rectangle 22"/>
          <p:cNvSpPr/>
          <p:nvPr/>
        </p:nvSpPr>
        <p:spPr>
          <a:xfrm>
            <a:off x="1357290" y="642918"/>
            <a:ext cx="6308137" cy="64633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44450">
            <a:solidFill>
              <a:srgbClr val="7030A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DZ" sz="36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7030A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عناصـــر  عقــد القرض</a:t>
            </a:r>
            <a:endParaRPr lang="fr-FR" sz="36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7030A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4" name="Flèche vers le bas 23"/>
          <p:cNvSpPr/>
          <p:nvPr/>
        </p:nvSpPr>
        <p:spPr>
          <a:xfrm>
            <a:off x="4214810" y="2857496"/>
            <a:ext cx="500066" cy="928694"/>
          </a:xfrm>
          <a:prstGeom prst="down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Flèche angle droit à deux pointes 25"/>
          <p:cNvSpPr/>
          <p:nvPr/>
        </p:nvSpPr>
        <p:spPr>
          <a:xfrm rot="13571117">
            <a:off x="6959407" y="2870162"/>
            <a:ext cx="776543" cy="810136"/>
          </a:xfrm>
          <a:prstGeom prst="leftUp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57488" y="642918"/>
            <a:ext cx="3714776" cy="739754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rtl="1">
              <a:lnSpc>
                <a:spcPct val="150000"/>
              </a:lnSpc>
            </a:pPr>
            <a:r>
              <a:rPr lang="ar-DZ" sz="3200" cap="all" dirty="0" smtClean="0">
                <a:ln w="0"/>
                <a:solidFill>
                  <a:srgbClr val="7030A0"/>
                </a:solidFill>
                <a:effectLst>
                  <a:reflection blurRad="12700" stA="50000" endPos="50000" dist="5000" dir="5400000" sy="-100000" rotWithShape="0"/>
                </a:effectLst>
              </a:rPr>
              <a:t>مضمون</a:t>
            </a:r>
            <a:r>
              <a:rPr lang="ar-DZ" sz="2400" cap="all" dirty="0" smtClean="0">
                <a:ln w="0"/>
                <a:solidFill>
                  <a:srgbClr val="7030A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ar-DZ" sz="3200" cap="all" dirty="0" smtClean="0">
                <a:ln w="0"/>
                <a:solidFill>
                  <a:srgbClr val="7030A0"/>
                </a:solidFill>
                <a:effectLst>
                  <a:reflection blurRad="12700" stA="50000" endPos="50000" dist="5000" dir="5400000" sy="-100000" rotWithShape="0"/>
                </a:effectLst>
              </a:rPr>
              <a:t>عقد القرض</a:t>
            </a:r>
          </a:p>
        </p:txBody>
      </p:sp>
      <p:sp>
        <p:nvSpPr>
          <p:cNvPr id="8" name="Organigramme : Alternative 7"/>
          <p:cNvSpPr/>
          <p:nvPr/>
        </p:nvSpPr>
        <p:spPr>
          <a:xfrm>
            <a:off x="2143108" y="1643050"/>
            <a:ext cx="4857784" cy="500066"/>
          </a:xfrm>
          <a:prstGeom prst="flowChartAlternateProcess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تعيين الأطراف: </a:t>
            </a:r>
            <a:r>
              <a:rPr lang="ar-DZ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المقرض- المقترض (الخواص) - البائع </a:t>
            </a:r>
            <a:endParaRPr lang="fr-FR" b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rganigramme : Alternative 8"/>
          <p:cNvSpPr/>
          <p:nvPr/>
        </p:nvSpPr>
        <p:spPr>
          <a:xfrm>
            <a:off x="2143108" y="5572140"/>
            <a:ext cx="4857784" cy="857256"/>
          </a:xfrm>
          <a:prstGeom prst="flowChartAlternateProcess">
            <a:avLst/>
          </a:prstGeom>
          <a:solidFill>
            <a:schemeClr val="bg1">
              <a:lumMod val="9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dirty="0" smtClean="0">
                <a:solidFill>
                  <a:schemeClr val="tx1"/>
                </a:solidFill>
              </a:rPr>
              <a:t>حقوق </a:t>
            </a:r>
            <a:r>
              <a:rPr lang="ar-DZ" dirty="0" err="1" smtClean="0">
                <a:solidFill>
                  <a:schemeClr val="tx1"/>
                </a:solidFill>
              </a:rPr>
              <a:t>و</a:t>
            </a:r>
            <a:r>
              <a:rPr lang="ar-DZ" dirty="0" smtClean="0">
                <a:solidFill>
                  <a:schemeClr val="tx1"/>
                </a:solidFill>
              </a:rPr>
              <a:t> واجبات البائع </a:t>
            </a:r>
            <a:r>
              <a:rPr lang="ar-DZ" dirty="0" err="1" smtClean="0">
                <a:solidFill>
                  <a:schemeClr val="tx1"/>
                </a:solidFill>
              </a:rPr>
              <a:t>و</a:t>
            </a:r>
            <a:r>
              <a:rPr lang="ar-DZ" dirty="0" smtClean="0">
                <a:solidFill>
                  <a:schemeClr val="tx1"/>
                </a:solidFill>
              </a:rPr>
              <a:t> المقرض </a:t>
            </a:r>
            <a:r>
              <a:rPr lang="ar-DZ" dirty="0" err="1" smtClean="0">
                <a:solidFill>
                  <a:schemeClr val="tx1"/>
                </a:solidFill>
              </a:rPr>
              <a:t>و</a:t>
            </a:r>
            <a:r>
              <a:rPr lang="ar-DZ" dirty="0" smtClean="0">
                <a:solidFill>
                  <a:schemeClr val="tx1"/>
                </a:solidFill>
              </a:rPr>
              <a:t> المقترض </a:t>
            </a:r>
            <a:r>
              <a:rPr lang="ar-DZ" dirty="0" err="1" smtClean="0">
                <a:solidFill>
                  <a:schemeClr val="tx1"/>
                </a:solidFill>
              </a:rPr>
              <a:t>و</a:t>
            </a:r>
            <a:r>
              <a:rPr lang="ar-DZ" dirty="0" smtClean="0">
                <a:solidFill>
                  <a:schemeClr val="tx1"/>
                </a:solidFill>
              </a:rPr>
              <a:t> كذا التدابير 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ar-DZ" dirty="0" smtClean="0">
                <a:solidFill>
                  <a:schemeClr val="tx1"/>
                </a:solidFill>
              </a:rPr>
              <a:t>المطبقة في حالة إخلال احد الأطراف بالعقد.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0" name="Organigramme : Alternative 9"/>
          <p:cNvSpPr/>
          <p:nvPr/>
        </p:nvSpPr>
        <p:spPr>
          <a:xfrm>
            <a:off x="2143108" y="2571744"/>
            <a:ext cx="4857784" cy="500066"/>
          </a:xfrm>
          <a:prstGeom prst="flowChartAlternateProcess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موضوع القرض </a:t>
            </a:r>
            <a:r>
              <a:rPr lang="ar-DZ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و</a:t>
            </a:r>
            <a:r>
              <a:rPr lang="ar-D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الضمانات المقدمة من المقرض أو البائع</a:t>
            </a:r>
            <a:endParaRPr lang="fr-F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rganigramme : Alternative 10"/>
          <p:cNvSpPr/>
          <p:nvPr/>
        </p:nvSpPr>
        <p:spPr>
          <a:xfrm>
            <a:off x="2143108" y="3500438"/>
            <a:ext cx="4857784" cy="500066"/>
          </a:xfrm>
          <a:prstGeom prst="flowChartAlternateProcess">
            <a:avLst/>
          </a:prstGeom>
          <a:solidFill>
            <a:schemeClr val="bg1">
              <a:lumMod val="95000"/>
            </a:schemeClr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مدة القرض </a:t>
            </a:r>
            <a:r>
              <a:rPr lang="ar-DZ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و</a:t>
            </a:r>
            <a:r>
              <a:rPr lang="ar-D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الشروط المؤهلة له</a:t>
            </a:r>
            <a:endParaRPr lang="fr-F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rganigramme : Alternative 11"/>
          <p:cNvSpPr/>
          <p:nvPr/>
        </p:nvSpPr>
        <p:spPr>
          <a:xfrm>
            <a:off x="2143108" y="4429132"/>
            <a:ext cx="4857784" cy="714380"/>
          </a:xfrm>
          <a:prstGeom prst="flowChartAlternateProcess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dirty="0" smtClean="0">
                <a:solidFill>
                  <a:schemeClr val="tx1"/>
                </a:solidFill>
              </a:rPr>
              <a:t>المبلغ الخام </a:t>
            </a:r>
            <a:r>
              <a:rPr lang="ar-DZ" dirty="0" err="1" smtClean="0">
                <a:solidFill>
                  <a:schemeClr val="tx1"/>
                </a:solidFill>
              </a:rPr>
              <a:t>و</a:t>
            </a:r>
            <a:r>
              <a:rPr lang="ar-DZ" dirty="0" smtClean="0">
                <a:solidFill>
                  <a:schemeClr val="tx1"/>
                </a:solidFill>
              </a:rPr>
              <a:t> الصافي للقرض، </a:t>
            </a:r>
            <a:r>
              <a:rPr lang="ar-DZ" dirty="0" err="1" smtClean="0">
                <a:solidFill>
                  <a:schemeClr val="tx1"/>
                </a:solidFill>
              </a:rPr>
              <a:t>كيفيات</a:t>
            </a:r>
            <a:r>
              <a:rPr lang="ar-DZ" dirty="0" smtClean="0">
                <a:solidFill>
                  <a:schemeClr val="tx1"/>
                </a:solidFill>
              </a:rPr>
              <a:t> التسديد، الأقساط و كذا 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ar-DZ" dirty="0" smtClean="0">
                <a:solidFill>
                  <a:schemeClr val="tx1"/>
                </a:solidFill>
              </a:rPr>
              <a:t>نسبة الفوائد الإجمالية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8" name="Flèche courbée vers la gauche 17"/>
          <p:cNvSpPr/>
          <p:nvPr/>
        </p:nvSpPr>
        <p:spPr>
          <a:xfrm>
            <a:off x="7072330" y="1928802"/>
            <a:ext cx="428628" cy="857256"/>
          </a:xfrm>
          <a:prstGeom prst="curvedLef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9" name="Flèche courbée vers la gauche 18"/>
          <p:cNvSpPr/>
          <p:nvPr/>
        </p:nvSpPr>
        <p:spPr>
          <a:xfrm>
            <a:off x="7072330" y="2928934"/>
            <a:ext cx="428628" cy="857256"/>
          </a:xfrm>
          <a:prstGeom prst="curvedLef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0" name="Flèche courbée vers la gauche 19"/>
          <p:cNvSpPr/>
          <p:nvPr/>
        </p:nvSpPr>
        <p:spPr>
          <a:xfrm>
            <a:off x="7072330" y="3857628"/>
            <a:ext cx="428628" cy="928694"/>
          </a:xfrm>
          <a:prstGeom prst="curvedLef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1" name="Flèche courbée vers la gauche 20"/>
          <p:cNvSpPr/>
          <p:nvPr/>
        </p:nvSpPr>
        <p:spPr>
          <a:xfrm>
            <a:off x="7072330" y="5000636"/>
            <a:ext cx="428628" cy="857256"/>
          </a:xfrm>
          <a:prstGeom prst="curvedLef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avec flèche vers le bas 1"/>
          <p:cNvSpPr/>
          <p:nvPr/>
        </p:nvSpPr>
        <p:spPr>
          <a:xfrm>
            <a:off x="2285984" y="1142984"/>
            <a:ext cx="4071966" cy="1214446"/>
          </a:xfrm>
          <a:prstGeom prst="downArrowCallout">
            <a:avLst/>
          </a:prstGeom>
          <a:blipFill>
            <a:blip r:embed="rId2"/>
            <a:tile tx="0" ty="0" sx="100000" sy="100000" flip="none" algn="tl"/>
          </a:blipFill>
          <a:ln w="3492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dirty="0" smtClean="0">
                <a:solidFill>
                  <a:srgbClr val="7030A0"/>
                </a:solidFill>
              </a:rPr>
              <a:t>كيف يتم تنفيذ عقد القرض؟</a:t>
            </a:r>
            <a:endParaRPr lang="fr-FR" sz="2800" dirty="0">
              <a:solidFill>
                <a:srgbClr val="7030A0"/>
              </a:solidFill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785786" y="4000504"/>
            <a:ext cx="7500990" cy="714380"/>
          </a:xfrm>
          <a:prstGeom prst="roundRect">
            <a:avLst/>
          </a:prstGeom>
          <a:solidFill>
            <a:schemeClr val="bg1"/>
          </a:solidFill>
          <a:ln>
            <a:solidFill>
              <a:srgbClr val="B047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b="0" dirty="0" smtClean="0">
                <a:solidFill>
                  <a:schemeClr val="tx1"/>
                </a:solidFill>
              </a:rPr>
              <a:t>في حالة عقد بيع بتنفيذ متوال فان واجبات المقترض تسري ابتداء من بداية تسليم السلعة وتتوقف في حالة انقطاع هذا التسليم </a:t>
            </a:r>
            <a:r>
              <a:rPr lang="ar-DZ" b="0" dirty="0" smtClean="0">
                <a:solidFill>
                  <a:srgbClr val="CC0066"/>
                </a:solidFill>
              </a:rPr>
              <a:t>(المادة 08)</a:t>
            </a:r>
            <a:endParaRPr lang="fr-FR" dirty="0">
              <a:solidFill>
                <a:srgbClr val="CC0066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785786" y="2500306"/>
            <a:ext cx="7572428" cy="857256"/>
          </a:xfrm>
          <a:prstGeom prst="round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0" dirty="0" smtClean="0">
                <a:solidFill>
                  <a:schemeClr val="tx1"/>
                </a:solidFill>
              </a:rPr>
              <a:t>لا تسري واجبات المقترض الواردة في العقد إلا ابتداء من تسليم السلعة التي استوفى القرض من اجلها </a:t>
            </a:r>
            <a:r>
              <a:rPr lang="ar-DZ" b="0" dirty="0" smtClean="0">
                <a:solidFill>
                  <a:srgbClr val="CC0066"/>
                </a:solidFill>
              </a:rPr>
              <a:t>(المادة 08)</a:t>
            </a:r>
            <a:endParaRPr lang="fr-FR" dirty="0" smtClean="0">
              <a:solidFill>
                <a:srgbClr val="CC0066"/>
              </a:solidFill>
            </a:endParaRPr>
          </a:p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714348" y="5429264"/>
            <a:ext cx="7500990" cy="785818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يجب أن يحدد عقد البيع إذا كان القرض يغطي جزئيا أو كليا مبلغ السلعة موضوع المعاملة.</a:t>
            </a:r>
            <a:endParaRPr lang="fr-F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 flipH="1">
            <a:off x="4000496" y="3429000"/>
            <a:ext cx="714380" cy="428628"/>
          </a:xfrm>
          <a:prstGeom prst="downArrow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vers le bas 8"/>
          <p:cNvSpPr/>
          <p:nvPr/>
        </p:nvSpPr>
        <p:spPr>
          <a:xfrm flipH="1">
            <a:off x="4000496" y="4929198"/>
            <a:ext cx="714380" cy="428628"/>
          </a:xfrm>
          <a:prstGeom prst="downArrow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 animBg="1"/>
      <p:bldP spid="4" grpId="0" uiExpand="1" build="allAtOnce" animBg="1"/>
      <p:bldP spid="6" grpId="0" uiExpand="1" build="allAtOnce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5839</TotalTime>
  <Words>834</Words>
  <Application>Microsoft PowerPoint</Application>
  <PresentationFormat>Affichage à l'écran (4:3)</PresentationFormat>
  <Paragraphs>72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Débit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</vt:vector>
  </TitlesOfParts>
  <Company>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ALZaabi</dc:creator>
  <cp:lastModifiedBy>Abla</cp:lastModifiedBy>
  <cp:revision>1330</cp:revision>
  <dcterms:created xsi:type="dcterms:W3CDTF">2004-07-17T16:03:30Z</dcterms:created>
  <dcterms:modified xsi:type="dcterms:W3CDTF">2015-06-09T08:37:36Z</dcterms:modified>
</cp:coreProperties>
</file>